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61" r:id="rId4"/>
    <p:sldId id="262" r:id="rId5"/>
    <p:sldId id="263" r:id="rId6"/>
    <p:sldId id="264" r:id="rId7"/>
    <p:sldId id="265" r:id="rId8"/>
    <p:sldId id="267" r:id="rId9"/>
    <p:sldId id="266" r:id="rId10"/>
    <p:sldId id="268" r:id="rId11"/>
    <p:sldId id="269" r:id="rId12"/>
    <p:sldId id="270" r:id="rId13"/>
    <p:sldId id="271" r:id="rId14"/>
    <p:sldId id="272" r:id="rId1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740"/>
    <a:srgbClr val="1157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0499483-99D3-46A1-88A7-7EDB807AA3D0}" v="53" dt="2024-06-10T07:54:35.2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5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ten Elias" userId="826dc4c0-31e6-420d-b436-dee0821db55d" providerId="ADAL" clId="{A0499483-99D3-46A1-88A7-7EDB807AA3D0}"/>
    <pc:docChg chg="undo custSel addSld modSld">
      <pc:chgData name="Felten Elias" userId="826dc4c0-31e6-420d-b436-dee0821db55d" providerId="ADAL" clId="{A0499483-99D3-46A1-88A7-7EDB807AA3D0}" dt="2024-06-10T17:24:14.145" v="7624" actId="113"/>
      <pc:docMkLst>
        <pc:docMk/>
      </pc:docMkLst>
      <pc:sldChg chg="modSp mod">
        <pc:chgData name="Felten Elias" userId="826dc4c0-31e6-420d-b436-dee0821db55d" providerId="ADAL" clId="{A0499483-99D3-46A1-88A7-7EDB807AA3D0}" dt="2024-06-06T13:27:11.570" v="1366" actId="14100"/>
        <pc:sldMkLst>
          <pc:docMk/>
          <pc:sldMk cId="2360686565" sldId="256"/>
        </pc:sldMkLst>
        <pc:spChg chg="mod">
          <ac:chgData name="Felten Elias" userId="826dc4c0-31e6-420d-b436-dee0821db55d" providerId="ADAL" clId="{A0499483-99D3-46A1-88A7-7EDB807AA3D0}" dt="2024-06-06T13:27:11.570" v="1366" actId="14100"/>
          <ac:spMkLst>
            <pc:docMk/>
            <pc:sldMk cId="2360686565" sldId="256"/>
            <ac:spMk id="2" creationId="{00000000-0000-0000-0000-000000000000}"/>
          </ac:spMkLst>
        </pc:spChg>
      </pc:sldChg>
      <pc:sldChg chg="modSp mod">
        <pc:chgData name="Felten Elias" userId="826dc4c0-31e6-420d-b436-dee0821db55d" providerId="ADAL" clId="{A0499483-99D3-46A1-88A7-7EDB807AA3D0}" dt="2024-06-10T07:28:18.187" v="6153" actId="20577"/>
        <pc:sldMkLst>
          <pc:docMk/>
          <pc:sldMk cId="613690618" sldId="258"/>
        </pc:sldMkLst>
        <pc:spChg chg="mod">
          <ac:chgData name="Felten Elias" userId="826dc4c0-31e6-420d-b436-dee0821db55d" providerId="ADAL" clId="{A0499483-99D3-46A1-88A7-7EDB807AA3D0}" dt="2024-06-10T07:28:18.187" v="6153" actId="20577"/>
          <ac:spMkLst>
            <pc:docMk/>
            <pc:sldMk cId="613690618" sldId="258"/>
            <ac:spMk id="3" creationId="{C74037EB-EE5D-7FED-2535-93CA6D06C5F0}"/>
          </ac:spMkLst>
        </pc:spChg>
      </pc:sldChg>
      <pc:sldChg chg="modSp mod">
        <pc:chgData name="Felten Elias" userId="826dc4c0-31e6-420d-b436-dee0821db55d" providerId="ADAL" clId="{A0499483-99D3-46A1-88A7-7EDB807AA3D0}" dt="2024-06-10T17:23:52.940" v="7621" actId="113"/>
        <pc:sldMkLst>
          <pc:docMk/>
          <pc:sldMk cId="595372483" sldId="261"/>
        </pc:sldMkLst>
        <pc:spChg chg="mod">
          <ac:chgData name="Felten Elias" userId="826dc4c0-31e6-420d-b436-dee0821db55d" providerId="ADAL" clId="{A0499483-99D3-46A1-88A7-7EDB807AA3D0}" dt="2024-06-06T09:44:31.910" v="64"/>
          <ac:spMkLst>
            <pc:docMk/>
            <pc:sldMk cId="595372483" sldId="261"/>
            <ac:spMk id="2" creationId="{FDC271CD-7FF8-6210-D967-6AE68C71A40D}"/>
          </ac:spMkLst>
        </pc:spChg>
        <pc:spChg chg="mod">
          <ac:chgData name="Felten Elias" userId="826dc4c0-31e6-420d-b436-dee0821db55d" providerId="ADAL" clId="{A0499483-99D3-46A1-88A7-7EDB807AA3D0}" dt="2024-06-10T17:23:52.940" v="7621" actId="113"/>
          <ac:spMkLst>
            <pc:docMk/>
            <pc:sldMk cId="595372483" sldId="261"/>
            <ac:spMk id="3" creationId="{2B1E329C-B6B2-DD51-B860-42DC56191BCB}"/>
          </ac:spMkLst>
        </pc:spChg>
      </pc:sldChg>
      <pc:sldChg chg="modSp mod">
        <pc:chgData name="Felten Elias" userId="826dc4c0-31e6-420d-b436-dee0821db55d" providerId="ADAL" clId="{A0499483-99D3-46A1-88A7-7EDB807AA3D0}" dt="2024-06-10T17:24:14.145" v="7624" actId="113"/>
        <pc:sldMkLst>
          <pc:docMk/>
          <pc:sldMk cId="1780751189" sldId="262"/>
        </pc:sldMkLst>
        <pc:spChg chg="mod">
          <ac:chgData name="Felten Elias" userId="826dc4c0-31e6-420d-b436-dee0821db55d" providerId="ADAL" clId="{A0499483-99D3-46A1-88A7-7EDB807AA3D0}" dt="2024-06-06T09:46:11.643" v="82"/>
          <ac:spMkLst>
            <pc:docMk/>
            <pc:sldMk cId="1780751189" sldId="262"/>
            <ac:spMk id="2" creationId="{0B82E877-A6AD-427F-174D-B6CA7A74E650}"/>
          </ac:spMkLst>
        </pc:spChg>
        <pc:spChg chg="mod">
          <ac:chgData name="Felten Elias" userId="826dc4c0-31e6-420d-b436-dee0821db55d" providerId="ADAL" clId="{A0499483-99D3-46A1-88A7-7EDB807AA3D0}" dt="2024-06-10T17:24:14.145" v="7624" actId="113"/>
          <ac:spMkLst>
            <pc:docMk/>
            <pc:sldMk cId="1780751189" sldId="262"/>
            <ac:spMk id="3" creationId="{F81D8419-5089-9F64-BD2F-FECC5BEA942D}"/>
          </ac:spMkLst>
        </pc:spChg>
      </pc:sldChg>
      <pc:sldChg chg="modSp mod">
        <pc:chgData name="Felten Elias" userId="826dc4c0-31e6-420d-b436-dee0821db55d" providerId="ADAL" clId="{A0499483-99D3-46A1-88A7-7EDB807AA3D0}" dt="2024-06-10T07:34:51.335" v="6305" actId="20577"/>
        <pc:sldMkLst>
          <pc:docMk/>
          <pc:sldMk cId="2888969735" sldId="263"/>
        </pc:sldMkLst>
        <pc:spChg chg="mod">
          <ac:chgData name="Felten Elias" userId="826dc4c0-31e6-420d-b436-dee0821db55d" providerId="ADAL" clId="{A0499483-99D3-46A1-88A7-7EDB807AA3D0}" dt="2024-06-06T09:50:59.203" v="234"/>
          <ac:spMkLst>
            <pc:docMk/>
            <pc:sldMk cId="2888969735" sldId="263"/>
            <ac:spMk id="2" creationId="{7DB0BC91-9EB7-8C3E-3D47-33ED773AEA02}"/>
          </ac:spMkLst>
        </pc:spChg>
        <pc:spChg chg="mod">
          <ac:chgData name="Felten Elias" userId="826dc4c0-31e6-420d-b436-dee0821db55d" providerId="ADAL" clId="{A0499483-99D3-46A1-88A7-7EDB807AA3D0}" dt="2024-06-10T07:34:51.335" v="6305" actId="20577"/>
          <ac:spMkLst>
            <pc:docMk/>
            <pc:sldMk cId="2888969735" sldId="263"/>
            <ac:spMk id="3" creationId="{3C4FB176-21E5-C413-70EB-6C79E6547197}"/>
          </ac:spMkLst>
        </pc:spChg>
      </pc:sldChg>
      <pc:sldChg chg="modSp new mod">
        <pc:chgData name="Felten Elias" userId="826dc4c0-31e6-420d-b436-dee0821db55d" providerId="ADAL" clId="{A0499483-99D3-46A1-88A7-7EDB807AA3D0}" dt="2024-06-10T17:03:50.986" v="7187" actId="113"/>
        <pc:sldMkLst>
          <pc:docMk/>
          <pc:sldMk cId="1454538506" sldId="264"/>
        </pc:sldMkLst>
        <pc:spChg chg="mod">
          <ac:chgData name="Felten Elias" userId="826dc4c0-31e6-420d-b436-dee0821db55d" providerId="ADAL" clId="{A0499483-99D3-46A1-88A7-7EDB807AA3D0}" dt="2024-06-06T09:58:05.850" v="374" actId="20577"/>
          <ac:spMkLst>
            <pc:docMk/>
            <pc:sldMk cId="1454538506" sldId="264"/>
            <ac:spMk id="2" creationId="{AFBCE46E-1C51-AFBF-C675-7D2AF4280F49}"/>
          </ac:spMkLst>
        </pc:spChg>
        <pc:spChg chg="mod">
          <ac:chgData name="Felten Elias" userId="826dc4c0-31e6-420d-b436-dee0821db55d" providerId="ADAL" clId="{A0499483-99D3-46A1-88A7-7EDB807AA3D0}" dt="2024-06-10T17:03:50.986" v="7187" actId="113"/>
          <ac:spMkLst>
            <pc:docMk/>
            <pc:sldMk cId="1454538506" sldId="264"/>
            <ac:spMk id="3" creationId="{39D7B267-8FE8-439B-5E1B-ED0D78C45E52}"/>
          </ac:spMkLst>
        </pc:spChg>
      </pc:sldChg>
      <pc:sldChg chg="modSp new mod">
        <pc:chgData name="Felten Elias" userId="826dc4c0-31e6-420d-b436-dee0821db55d" providerId="ADAL" clId="{A0499483-99D3-46A1-88A7-7EDB807AA3D0}" dt="2024-06-10T07:38:14.146" v="6326" actId="113"/>
        <pc:sldMkLst>
          <pc:docMk/>
          <pc:sldMk cId="98200449" sldId="265"/>
        </pc:sldMkLst>
        <pc:spChg chg="mod">
          <ac:chgData name="Felten Elias" userId="826dc4c0-31e6-420d-b436-dee0821db55d" providerId="ADAL" clId="{A0499483-99D3-46A1-88A7-7EDB807AA3D0}" dt="2024-06-06T13:37:12.755" v="1802" actId="20577"/>
          <ac:spMkLst>
            <pc:docMk/>
            <pc:sldMk cId="98200449" sldId="265"/>
            <ac:spMk id="2" creationId="{4976FEDA-892C-F77D-077B-8D5B893ABCCA}"/>
          </ac:spMkLst>
        </pc:spChg>
        <pc:spChg chg="mod">
          <ac:chgData name="Felten Elias" userId="826dc4c0-31e6-420d-b436-dee0821db55d" providerId="ADAL" clId="{A0499483-99D3-46A1-88A7-7EDB807AA3D0}" dt="2024-06-10T07:38:14.146" v="6326" actId="113"/>
          <ac:spMkLst>
            <pc:docMk/>
            <pc:sldMk cId="98200449" sldId="265"/>
            <ac:spMk id="3" creationId="{9C4EE8A6-24D5-42D9-CC4E-3F73A96EB923}"/>
          </ac:spMkLst>
        </pc:spChg>
      </pc:sldChg>
      <pc:sldChg chg="addSp delSp modSp new mod">
        <pc:chgData name="Felten Elias" userId="826dc4c0-31e6-420d-b436-dee0821db55d" providerId="ADAL" clId="{A0499483-99D3-46A1-88A7-7EDB807AA3D0}" dt="2024-06-10T17:21:00.418" v="7594" actId="1076"/>
        <pc:sldMkLst>
          <pc:docMk/>
          <pc:sldMk cId="1106590141" sldId="266"/>
        </pc:sldMkLst>
        <pc:spChg chg="mod">
          <ac:chgData name="Felten Elias" userId="826dc4c0-31e6-420d-b436-dee0821db55d" providerId="ADAL" clId="{A0499483-99D3-46A1-88A7-7EDB807AA3D0}" dt="2024-06-06T13:50:21.660" v="2231" actId="20577"/>
          <ac:spMkLst>
            <pc:docMk/>
            <pc:sldMk cId="1106590141" sldId="266"/>
            <ac:spMk id="2" creationId="{9C2A3050-DF75-75AA-F1CB-061A527CCCE8}"/>
          </ac:spMkLst>
        </pc:spChg>
        <pc:spChg chg="mod">
          <ac:chgData name="Felten Elias" userId="826dc4c0-31e6-420d-b436-dee0821db55d" providerId="ADAL" clId="{A0499483-99D3-46A1-88A7-7EDB807AA3D0}" dt="2024-06-10T17:06:45.708" v="7214" actId="20577"/>
          <ac:spMkLst>
            <pc:docMk/>
            <pc:sldMk cId="1106590141" sldId="266"/>
            <ac:spMk id="3" creationId="{DFC9601C-C52F-0DF5-4D72-B8E6CB163ECD}"/>
          </ac:spMkLst>
        </pc:spChg>
        <pc:spChg chg="add mod">
          <ac:chgData name="Felten Elias" userId="826dc4c0-31e6-420d-b436-dee0821db55d" providerId="ADAL" clId="{A0499483-99D3-46A1-88A7-7EDB807AA3D0}" dt="2024-06-10T17:21:00.418" v="7594" actId="1076"/>
          <ac:spMkLst>
            <pc:docMk/>
            <pc:sldMk cId="1106590141" sldId="266"/>
            <ac:spMk id="9" creationId="{667427FA-7874-DF6F-3561-B809A39D921F}"/>
          </ac:spMkLst>
        </pc:spChg>
        <pc:spChg chg="add mod">
          <ac:chgData name="Felten Elias" userId="826dc4c0-31e6-420d-b436-dee0821db55d" providerId="ADAL" clId="{A0499483-99D3-46A1-88A7-7EDB807AA3D0}" dt="2024-06-10T17:04:56.098" v="7192" actId="1076"/>
          <ac:spMkLst>
            <pc:docMk/>
            <pc:sldMk cId="1106590141" sldId="266"/>
            <ac:spMk id="10" creationId="{02315B1D-41D6-F36C-2B99-06030D695E46}"/>
          </ac:spMkLst>
        </pc:spChg>
        <pc:cxnChg chg="add del">
          <ac:chgData name="Felten Elias" userId="826dc4c0-31e6-420d-b436-dee0821db55d" providerId="ADAL" clId="{A0499483-99D3-46A1-88A7-7EDB807AA3D0}" dt="2024-06-06T12:51:57.728" v="436" actId="11529"/>
          <ac:cxnSpMkLst>
            <pc:docMk/>
            <pc:sldMk cId="1106590141" sldId="266"/>
            <ac:cxnSpMk id="8" creationId="{BF655ED1-07FB-66B4-EBE9-00EC60CFC370}"/>
          </ac:cxnSpMkLst>
        </pc:cxnChg>
      </pc:sldChg>
      <pc:sldChg chg="addSp modSp new mod">
        <pc:chgData name="Felten Elias" userId="826dc4c0-31e6-420d-b436-dee0821db55d" providerId="ADAL" clId="{A0499483-99D3-46A1-88A7-7EDB807AA3D0}" dt="2024-06-10T17:04:14.021" v="7188" actId="113"/>
        <pc:sldMkLst>
          <pc:docMk/>
          <pc:sldMk cId="1158013175" sldId="267"/>
        </pc:sldMkLst>
        <pc:spChg chg="mod">
          <ac:chgData name="Felten Elias" userId="826dc4c0-31e6-420d-b436-dee0821db55d" providerId="ADAL" clId="{A0499483-99D3-46A1-88A7-7EDB807AA3D0}" dt="2024-06-06T13:41:27.552" v="1930"/>
          <ac:spMkLst>
            <pc:docMk/>
            <pc:sldMk cId="1158013175" sldId="267"/>
            <ac:spMk id="2" creationId="{503B58B1-A98A-6D81-B0A4-304627EE365F}"/>
          </ac:spMkLst>
        </pc:spChg>
        <pc:spChg chg="mod">
          <ac:chgData name="Felten Elias" userId="826dc4c0-31e6-420d-b436-dee0821db55d" providerId="ADAL" clId="{A0499483-99D3-46A1-88A7-7EDB807AA3D0}" dt="2024-06-10T17:04:14.021" v="7188" actId="113"/>
          <ac:spMkLst>
            <pc:docMk/>
            <pc:sldMk cId="1158013175" sldId="267"/>
            <ac:spMk id="3" creationId="{41D5C111-7A4F-BF5E-2AF1-9D9EE5F7AC98}"/>
          </ac:spMkLst>
        </pc:spChg>
        <pc:spChg chg="add mod">
          <ac:chgData name="Felten Elias" userId="826dc4c0-31e6-420d-b436-dee0821db55d" providerId="ADAL" clId="{A0499483-99D3-46A1-88A7-7EDB807AA3D0}" dt="2024-06-10T07:39:30.493" v="6356" actId="20577"/>
          <ac:spMkLst>
            <pc:docMk/>
            <pc:sldMk cId="1158013175" sldId="267"/>
            <ac:spMk id="9" creationId="{F31EAB05-68F8-D0C0-8AA1-4A0DCE157EE3}"/>
          </ac:spMkLst>
        </pc:spChg>
        <pc:cxnChg chg="add mod">
          <ac:chgData name="Felten Elias" userId="826dc4c0-31e6-420d-b436-dee0821db55d" providerId="ADAL" clId="{A0499483-99D3-46A1-88A7-7EDB807AA3D0}" dt="2024-06-06T13:55:51.614" v="2351" actId="692"/>
          <ac:cxnSpMkLst>
            <pc:docMk/>
            <pc:sldMk cId="1158013175" sldId="267"/>
            <ac:cxnSpMk id="8" creationId="{567B65A0-2971-75EB-7D05-0F0E19AE00D1}"/>
          </ac:cxnSpMkLst>
        </pc:cxnChg>
      </pc:sldChg>
      <pc:sldChg chg="modSp new mod">
        <pc:chgData name="Felten Elias" userId="826dc4c0-31e6-420d-b436-dee0821db55d" providerId="ADAL" clId="{A0499483-99D3-46A1-88A7-7EDB807AA3D0}" dt="2024-06-10T17:22:35.170" v="7620" actId="20577"/>
        <pc:sldMkLst>
          <pc:docMk/>
          <pc:sldMk cId="1773189883" sldId="268"/>
        </pc:sldMkLst>
        <pc:spChg chg="mod">
          <ac:chgData name="Felten Elias" userId="826dc4c0-31e6-420d-b436-dee0821db55d" providerId="ADAL" clId="{A0499483-99D3-46A1-88A7-7EDB807AA3D0}" dt="2024-06-06T14:01:30.496" v="2375"/>
          <ac:spMkLst>
            <pc:docMk/>
            <pc:sldMk cId="1773189883" sldId="268"/>
            <ac:spMk id="2" creationId="{2C78E173-E785-689C-7CE9-1D82B2590332}"/>
          </ac:spMkLst>
        </pc:spChg>
        <pc:spChg chg="mod">
          <ac:chgData name="Felten Elias" userId="826dc4c0-31e6-420d-b436-dee0821db55d" providerId="ADAL" clId="{A0499483-99D3-46A1-88A7-7EDB807AA3D0}" dt="2024-06-10T17:22:35.170" v="7620" actId="20577"/>
          <ac:spMkLst>
            <pc:docMk/>
            <pc:sldMk cId="1773189883" sldId="268"/>
            <ac:spMk id="3" creationId="{D25B7C96-C74A-7E33-5767-ABF6E678C6F0}"/>
          </ac:spMkLst>
        </pc:spChg>
      </pc:sldChg>
      <pc:sldChg chg="modSp new mod">
        <pc:chgData name="Felten Elias" userId="826dc4c0-31e6-420d-b436-dee0821db55d" providerId="ADAL" clId="{A0499483-99D3-46A1-88A7-7EDB807AA3D0}" dt="2024-06-10T07:43:59.918" v="6406" actId="113"/>
        <pc:sldMkLst>
          <pc:docMk/>
          <pc:sldMk cId="536155179" sldId="269"/>
        </pc:sldMkLst>
        <pc:spChg chg="mod">
          <ac:chgData name="Felten Elias" userId="826dc4c0-31e6-420d-b436-dee0821db55d" providerId="ADAL" clId="{A0499483-99D3-46A1-88A7-7EDB807AA3D0}" dt="2024-06-09T11:43:05.782" v="4843"/>
          <ac:spMkLst>
            <pc:docMk/>
            <pc:sldMk cId="536155179" sldId="269"/>
            <ac:spMk id="2" creationId="{27A3EDEC-015F-C8D9-F29A-568B66E5C3F7}"/>
          </ac:spMkLst>
        </pc:spChg>
        <pc:spChg chg="mod">
          <ac:chgData name="Felten Elias" userId="826dc4c0-31e6-420d-b436-dee0821db55d" providerId="ADAL" clId="{A0499483-99D3-46A1-88A7-7EDB807AA3D0}" dt="2024-06-10T07:43:59.918" v="6406" actId="113"/>
          <ac:spMkLst>
            <pc:docMk/>
            <pc:sldMk cId="536155179" sldId="269"/>
            <ac:spMk id="3" creationId="{EA1F4C15-A978-8714-1B17-0E564E713B1D}"/>
          </ac:spMkLst>
        </pc:spChg>
      </pc:sldChg>
      <pc:sldChg chg="addSp modSp new mod modAnim">
        <pc:chgData name="Felten Elias" userId="826dc4c0-31e6-420d-b436-dee0821db55d" providerId="ADAL" clId="{A0499483-99D3-46A1-88A7-7EDB807AA3D0}" dt="2024-06-10T08:09:42.700" v="7181" actId="20577"/>
        <pc:sldMkLst>
          <pc:docMk/>
          <pc:sldMk cId="917340557" sldId="270"/>
        </pc:sldMkLst>
        <pc:spChg chg="mod">
          <ac:chgData name="Felten Elias" userId="826dc4c0-31e6-420d-b436-dee0821db55d" providerId="ADAL" clId="{A0499483-99D3-46A1-88A7-7EDB807AA3D0}" dt="2024-06-09T11:51:25.199" v="5185" actId="20577"/>
          <ac:spMkLst>
            <pc:docMk/>
            <pc:sldMk cId="917340557" sldId="270"/>
            <ac:spMk id="2" creationId="{A91F2A61-7E45-4AB0-3ECC-558C0186AD61}"/>
          </ac:spMkLst>
        </pc:spChg>
        <pc:spChg chg="mod">
          <ac:chgData name="Felten Elias" userId="826dc4c0-31e6-420d-b436-dee0821db55d" providerId="ADAL" clId="{A0499483-99D3-46A1-88A7-7EDB807AA3D0}" dt="2024-06-09T12:13:20.161" v="5908" actId="21"/>
          <ac:spMkLst>
            <pc:docMk/>
            <pc:sldMk cId="917340557" sldId="270"/>
            <ac:spMk id="3" creationId="{E8F948B9-9F2D-D9A3-6E77-E244DC477615}"/>
          </ac:spMkLst>
        </pc:spChg>
        <pc:graphicFrameChg chg="add mod modGraphic">
          <ac:chgData name="Felten Elias" userId="826dc4c0-31e6-420d-b436-dee0821db55d" providerId="ADAL" clId="{A0499483-99D3-46A1-88A7-7EDB807AA3D0}" dt="2024-06-10T08:09:42.700" v="7181" actId="20577"/>
          <ac:graphicFrameMkLst>
            <pc:docMk/>
            <pc:sldMk cId="917340557" sldId="270"/>
            <ac:graphicFrameMk id="7" creationId="{20C43A2D-E432-7AD6-F3A4-6D5C294E7E69}"/>
          </ac:graphicFrameMkLst>
        </pc:graphicFrameChg>
      </pc:sldChg>
      <pc:sldChg chg="modSp new mod">
        <pc:chgData name="Felten Elias" userId="826dc4c0-31e6-420d-b436-dee0821db55d" providerId="ADAL" clId="{A0499483-99D3-46A1-88A7-7EDB807AA3D0}" dt="2024-06-10T17:19:10.641" v="7593" actId="20577"/>
        <pc:sldMkLst>
          <pc:docMk/>
          <pc:sldMk cId="433243458" sldId="271"/>
        </pc:sldMkLst>
        <pc:spChg chg="mod">
          <ac:chgData name="Felten Elias" userId="826dc4c0-31e6-420d-b436-dee0821db55d" providerId="ADAL" clId="{A0499483-99D3-46A1-88A7-7EDB807AA3D0}" dt="2024-06-09T12:40:04.546" v="6128" actId="20577"/>
          <ac:spMkLst>
            <pc:docMk/>
            <pc:sldMk cId="433243458" sldId="271"/>
            <ac:spMk id="2" creationId="{91968C0C-D63B-AA08-2170-0E12DD535036}"/>
          </ac:spMkLst>
        </pc:spChg>
        <pc:spChg chg="mod">
          <ac:chgData name="Felten Elias" userId="826dc4c0-31e6-420d-b436-dee0821db55d" providerId="ADAL" clId="{A0499483-99D3-46A1-88A7-7EDB807AA3D0}" dt="2024-06-10T17:19:10.641" v="7593" actId="20577"/>
          <ac:spMkLst>
            <pc:docMk/>
            <pc:sldMk cId="433243458" sldId="271"/>
            <ac:spMk id="3" creationId="{63A0B2C4-790B-422F-82F4-4624FB7FDD85}"/>
          </ac:spMkLst>
        </pc:spChg>
      </pc:sldChg>
      <pc:sldChg chg="delSp modSp new mod">
        <pc:chgData name="Felten Elias" userId="826dc4c0-31e6-420d-b436-dee0821db55d" providerId="ADAL" clId="{A0499483-99D3-46A1-88A7-7EDB807AA3D0}" dt="2024-06-10T07:54:49.151" v="7178" actId="113"/>
        <pc:sldMkLst>
          <pc:docMk/>
          <pc:sldMk cId="2633143951" sldId="272"/>
        </pc:sldMkLst>
        <pc:spChg chg="del mod">
          <ac:chgData name="Felten Elias" userId="826dc4c0-31e6-420d-b436-dee0821db55d" providerId="ADAL" clId="{A0499483-99D3-46A1-88A7-7EDB807AA3D0}" dt="2024-06-10T07:54:14.793" v="7099" actId="478"/>
          <ac:spMkLst>
            <pc:docMk/>
            <pc:sldMk cId="2633143951" sldId="272"/>
            <ac:spMk id="2" creationId="{26CE5919-D066-149F-ADD7-D5912AE2CF4B}"/>
          </ac:spMkLst>
        </pc:spChg>
        <pc:spChg chg="mod">
          <ac:chgData name="Felten Elias" userId="826dc4c0-31e6-420d-b436-dee0821db55d" providerId="ADAL" clId="{A0499483-99D3-46A1-88A7-7EDB807AA3D0}" dt="2024-06-10T07:54:49.151" v="7178" actId="113"/>
          <ac:spMkLst>
            <pc:docMk/>
            <pc:sldMk cId="2633143951" sldId="272"/>
            <ac:spMk id="3" creationId="{F2D01BBB-C215-3711-61E9-AE041D4C429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AD503-7339-43C7-8986-3F63A53F424C}" type="datetimeFigureOut">
              <a:rPr lang="de-AT" smtClean="0"/>
              <a:t>10.06.2024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F3F30-0A5F-4BCA-B606-349393C48553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76188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4EAF1-660A-42A2-9706-BFDC1A04E1EC}" type="datetimeFigureOut">
              <a:rPr lang="de-AT" smtClean="0"/>
              <a:t>10.06.2024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AF18A-624C-498F-A3B8-2ADC76768ED5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69150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642" y="2346162"/>
            <a:ext cx="3567481" cy="3567481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451877"/>
            <a:ext cx="9144000" cy="2246913"/>
          </a:xfrm>
        </p:spPr>
        <p:txBody>
          <a:bodyPr anchor="b"/>
          <a:lstStyle>
            <a:lvl1pPr algn="l">
              <a:defRPr sz="4800" baseline="0">
                <a:solidFill>
                  <a:srgbClr val="005740"/>
                </a:solidFill>
                <a:latin typeface="Franklin Gothic Demi" panose="020B0703020102020204" pitchFamily="34" charset="0"/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4072238"/>
            <a:ext cx="9144000" cy="1515075"/>
          </a:xfrm>
        </p:spPr>
        <p:txBody>
          <a:bodyPr/>
          <a:lstStyle>
            <a:lvl1pPr marL="0" indent="0" algn="l">
              <a:buNone/>
              <a:defRPr sz="2400">
                <a:latin typeface="Franklin Gothic Book" panose="020B0503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de-AT" dirty="0"/>
          </a:p>
        </p:txBody>
      </p:sp>
      <p:sp>
        <p:nvSpPr>
          <p:cNvPr id="9" name="Rechteck 8"/>
          <p:cNvSpPr/>
          <p:nvPr userDrawn="1"/>
        </p:nvSpPr>
        <p:spPr>
          <a:xfrm>
            <a:off x="1524000" y="3839477"/>
            <a:ext cx="1392195" cy="92075"/>
          </a:xfrm>
          <a:prstGeom prst="rect">
            <a:avLst/>
          </a:prstGeom>
          <a:solidFill>
            <a:srgbClr val="005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16467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25868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1178011"/>
            <a:ext cx="2628900" cy="499895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4667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41043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304152"/>
            <a:ext cx="10515600" cy="1325563"/>
          </a:xfrm>
        </p:spPr>
        <p:txBody>
          <a:bodyPr/>
          <a:lstStyle>
            <a:lvl1pPr>
              <a:defRPr>
                <a:solidFill>
                  <a:srgbClr val="115740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2842053"/>
            <a:ext cx="10515600" cy="3334909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287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47493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2487827"/>
            <a:ext cx="5181600" cy="3689136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2487827"/>
            <a:ext cx="5181600" cy="3689136"/>
          </a:xfr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9890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10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11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20628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1510100"/>
            <a:ext cx="10515600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779313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8982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5828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de-AT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de-AT" dirty="0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97849394-0141-4681-AEBD-833D9B3076DF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63365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6176963"/>
            <a:ext cx="12192000" cy="681037"/>
          </a:xfrm>
          <a:prstGeom prst="rect">
            <a:avLst/>
          </a:prstGeom>
          <a:solidFill>
            <a:srgbClr val="0057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157600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AT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3031523"/>
            <a:ext cx="10515600" cy="3145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AT" dirty="0"/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441" y="-1"/>
            <a:ext cx="2522559" cy="126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2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5740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Book" panose="020B05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Elias.Felten@plus.ac.at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26128" y="511729"/>
            <a:ext cx="9241872" cy="3187062"/>
          </a:xfrm>
        </p:spPr>
        <p:txBody>
          <a:bodyPr>
            <a:normAutofit fontScale="90000"/>
          </a:bodyPr>
          <a:lstStyle/>
          <a:p>
            <a:r>
              <a:rPr lang="de-AT" dirty="0"/>
              <a:t>Zugang nicht erwerbstätiger </a:t>
            </a:r>
            <a:r>
              <a:rPr lang="de-AT" dirty="0" err="1"/>
              <a:t>Unionsbürger:innen</a:t>
            </a:r>
            <a:r>
              <a:rPr lang="de-AT" dirty="0"/>
              <a:t> zu Sozial- und</a:t>
            </a:r>
            <a:br>
              <a:rPr lang="de-AT" dirty="0"/>
            </a:br>
            <a:r>
              <a:rPr lang="de-AT" dirty="0"/>
              <a:t>Gesundheitsleistungen: EU-Rechtsrahmen und neue EuGH-Rechtsprechung	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/>
              <a:t>Elias.Felten@plus.ac.at</a:t>
            </a:r>
          </a:p>
        </p:txBody>
      </p:sp>
    </p:spTree>
    <p:extLst>
      <p:ext uri="{BB962C8B-B14F-4D97-AF65-F5344CB8AC3E}">
        <p14:creationId xmlns:p14="http://schemas.microsoft.com/office/powerpoint/2010/main" val="23606865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78E173-E785-689C-7CE9-1D82B259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Rechtsprechung des EuGH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5B7C96-C74A-7E33-5767-ABF6E678C6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842053"/>
            <a:ext cx="10763250" cy="3514297"/>
          </a:xfrm>
        </p:spPr>
        <p:txBody>
          <a:bodyPr>
            <a:normAutofit fontScale="92500"/>
          </a:bodyPr>
          <a:lstStyle/>
          <a:p>
            <a:r>
              <a:rPr lang="de-AT" dirty="0"/>
              <a:t>Kernaussagen der EuGH-</a:t>
            </a:r>
            <a:r>
              <a:rPr lang="de-AT" dirty="0" err="1"/>
              <a:t>Rsp</a:t>
            </a:r>
            <a:r>
              <a:rPr lang="de-AT" dirty="0"/>
              <a:t>:</a:t>
            </a:r>
          </a:p>
          <a:p>
            <a:pPr lvl="1"/>
            <a:r>
              <a:rPr lang="de-AT" dirty="0"/>
              <a:t>existenzsichernde, </a:t>
            </a:r>
            <a:r>
              <a:rPr lang="de-AT" b="1" dirty="0"/>
              <a:t>beitragsunabhängige Geldleistungen </a:t>
            </a:r>
            <a:r>
              <a:rPr lang="de-AT" dirty="0" err="1"/>
              <a:t>iSd</a:t>
            </a:r>
            <a:r>
              <a:rPr lang="de-AT" dirty="0"/>
              <a:t> VO 883/2004 </a:t>
            </a:r>
            <a:r>
              <a:rPr lang="de-AT" b="1" dirty="0"/>
              <a:t>sind</a:t>
            </a:r>
            <a:r>
              <a:rPr lang="de-AT" dirty="0"/>
              <a:t> </a:t>
            </a:r>
            <a:r>
              <a:rPr lang="de-AT" b="1" dirty="0"/>
              <a:t>Sozialhilfeleistungen </a:t>
            </a:r>
            <a:r>
              <a:rPr lang="de-AT" b="1" dirty="0" err="1"/>
              <a:t>iSd</a:t>
            </a:r>
            <a:r>
              <a:rPr lang="de-AT" b="1" dirty="0"/>
              <a:t> RL 2004/38 </a:t>
            </a:r>
            <a:r>
              <a:rPr lang="de-AT" dirty="0"/>
              <a:t>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Brey</a:t>
            </a:r>
            <a:r>
              <a:rPr lang="de-AT" dirty="0"/>
              <a:t>)</a:t>
            </a:r>
          </a:p>
          <a:p>
            <a:pPr lvl="1"/>
            <a:r>
              <a:rPr lang="de-AT" b="1" dirty="0"/>
              <a:t>Gleichbehandlungsregime der RL 2004/38 geht </a:t>
            </a:r>
            <a:r>
              <a:rPr lang="de-AT" dirty="0"/>
              <a:t>bei Sozialhilfeleistungen jenem der VO 883/2004 vor 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Brey, Dano</a:t>
            </a:r>
            <a:r>
              <a:rPr lang="de-AT" dirty="0"/>
              <a:t>)</a:t>
            </a:r>
          </a:p>
          <a:p>
            <a:pPr lvl="1"/>
            <a:r>
              <a:rPr lang="de-AT" dirty="0"/>
              <a:t>Im Anwendungsbereich der RL 2004/38 bleibt </a:t>
            </a:r>
            <a:r>
              <a:rPr lang="de-AT" b="1" dirty="0"/>
              <a:t>kein Platz für Art 18 AEUV </a:t>
            </a:r>
            <a:r>
              <a:rPr lang="de-AT" dirty="0"/>
              <a:t>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CG</a:t>
            </a:r>
            <a:r>
              <a:rPr lang="de-AT" dirty="0"/>
              <a:t>)</a:t>
            </a:r>
          </a:p>
          <a:p>
            <a:pPr lvl="1"/>
            <a:r>
              <a:rPr lang="de-AT" dirty="0"/>
              <a:t>Aus der VO 883/2004 ergibt sich zwar ein Anspruch inaktiver Unionsbürger auf Einbeziehung in das nationale KV-System, die MS sind jedoch nach der RL 2004/38 </a:t>
            </a:r>
            <a:r>
              <a:rPr lang="de-AT" b="1" dirty="0"/>
              <a:t>nicht verpflichtet, dieses unentgeltlich zur Verfügung zu stellen </a:t>
            </a:r>
            <a:r>
              <a:rPr lang="de-AT" dirty="0"/>
              <a:t>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A</a:t>
            </a:r>
            <a:r>
              <a:rPr lang="de-AT" dirty="0"/>
              <a:t>)</a:t>
            </a:r>
          </a:p>
          <a:p>
            <a:pPr lvl="1"/>
            <a:endParaRPr lang="de-AT" dirty="0"/>
          </a:p>
          <a:p>
            <a:pPr lvl="1"/>
            <a:endParaRPr lang="de-AT" dirty="0"/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20160BE-697E-8BD2-4FBD-EB6F3B402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EB1E838-B560-2007-5A87-877538847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6CB0109-FDA0-DA39-D37B-6D8363560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10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73189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3EDEC-015F-C8D9-F29A-568B66E5C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Rechtsprechung des EuGH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A1F4C15-A978-8714-1B17-0E564E713B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42053"/>
            <a:ext cx="11134725" cy="3514297"/>
          </a:xfrm>
        </p:spPr>
        <p:txBody>
          <a:bodyPr>
            <a:normAutofit fontScale="92500" lnSpcReduction="20000"/>
          </a:bodyPr>
          <a:lstStyle/>
          <a:p>
            <a:r>
              <a:rPr lang="de-AT" dirty="0"/>
              <a:t>Kernaussagen der EuGH-</a:t>
            </a:r>
            <a:r>
              <a:rPr lang="de-AT" dirty="0" err="1"/>
              <a:t>Rsp</a:t>
            </a:r>
            <a:endParaRPr lang="de-AT" dirty="0"/>
          </a:p>
          <a:p>
            <a:pPr lvl="1"/>
            <a:r>
              <a:rPr lang="de-AT" b="1" dirty="0"/>
              <a:t>In den ersten drei Monaten </a:t>
            </a:r>
            <a:r>
              <a:rPr lang="de-AT" dirty="0"/>
              <a:t>besteht </a:t>
            </a:r>
            <a:r>
              <a:rPr lang="de-AT" dirty="0" err="1"/>
              <a:t>gem</a:t>
            </a:r>
            <a:r>
              <a:rPr lang="de-AT" dirty="0"/>
              <a:t> Art 24 (2) RL 2004/38 keine Verpflichtung der MS, inaktiven Unionsbürgern den Zugang zu Sozialhilfeleistungen zu eröffnen </a:t>
            </a:r>
          </a:p>
          <a:p>
            <a:pPr lvl="2"/>
            <a:r>
              <a:rPr lang="de-AT" dirty="0"/>
              <a:t>Selbst Arbeitssuchende können ausgeschlossen werden 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Garcia Nieto</a:t>
            </a:r>
            <a:r>
              <a:rPr lang="de-AT" dirty="0"/>
              <a:t>)</a:t>
            </a:r>
          </a:p>
          <a:p>
            <a:pPr lvl="2"/>
            <a:r>
              <a:rPr lang="de-AT" dirty="0"/>
              <a:t>Das gilt jedoch nicht für Familienleistungen 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 err="1"/>
              <a:t>Bogatu</a:t>
            </a:r>
            <a:r>
              <a:rPr lang="de-AT" i="1" dirty="0"/>
              <a:t>, S</a:t>
            </a:r>
            <a:r>
              <a:rPr lang="de-AT" dirty="0"/>
              <a:t>)</a:t>
            </a:r>
          </a:p>
          <a:p>
            <a:pPr lvl="1"/>
            <a:r>
              <a:rPr lang="de-AT" dirty="0"/>
              <a:t>Anspruch auf Gleichbehandlung besteht bei einem Aufenthalt </a:t>
            </a:r>
            <a:r>
              <a:rPr lang="de-AT" b="1" dirty="0"/>
              <a:t>von mehr als 3 Monaten </a:t>
            </a:r>
            <a:r>
              <a:rPr lang="de-AT" dirty="0" err="1"/>
              <a:t>gem</a:t>
            </a:r>
            <a:r>
              <a:rPr lang="de-AT" dirty="0"/>
              <a:t> Art 24 (1) nur, wenn die Aufenthaltsvoraussetzungen des Art 7 Abs 1 erfüllt sind</a:t>
            </a:r>
          </a:p>
          <a:p>
            <a:pPr lvl="2"/>
            <a:r>
              <a:rPr lang="de-AT" dirty="0"/>
              <a:t>„Inaktive“ Unionsbürger, die allein zu dem Zweck, Sozialhilfeleistungen in Anspruch zu nehmen, von ihrem Freizügigkeitsrecht Gebrauch gemacht haben, können ausgeschlossen werden 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Dano</a:t>
            </a:r>
            <a:r>
              <a:rPr lang="de-AT" dirty="0"/>
              <a:t>)</a:t>
            </a:r>
          </a:p>
          <a:p>
            <a:pPr lvl="2"/>
            <a:r>
              <a:rPr lang="de-AT" dirty="0"/>
              <a:t>Unionsbürgern, die weniger als 1 Jahr im Inland beschäftigt waren, bleibt AN-Eigenschaft für </a:t>
            </a:r>
            <a:r>
              <a:rPr lang="de-AT" dirty="0" err="1"/>
              <a:t>mind</a:t>
            </a:r>
            <a:r>
              <a:rPr lang="de-AT" dirty="0"/>
              <a:t> 6 Monate erhalten, danach besteht keine Verpflichtung zur Gleichbehandlung mehr (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Alimanovic, </a:t>
            </a:r>
            <a:r>
              <a:rPr lang="de-AT" i="1" dirty="0" err="1"/>
              <a:t>Tarola</a:t>
            </a:r>
            <a:r>
              <a:rPr lang="de-AT" dirty="0"/>
              <a:t>) </a:t>
            </a:r>
          </a:p>
          <a:p>
            <a:pPr lvl="1"/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46DF652-CC58-2EB8-64AA-9D4634A91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BFAD2A9-78A6-314C-6CE5-0B53A1CFB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92BE4F-089E-ACAB-0A4F-F18EE4DB7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11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361551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1F2A61-7E45-4AB0-3ECC-558C0186A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Rechtsprechung des EuGH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F948B9-9F2D-D9A3-6E77-E244DC477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alte und neue „Hintertüren“: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18EFCB-4BD5-370E-57AB-6AAB27ABC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ADA22E-FC47-A873-4C89-4B86BD262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0A1F48D-2B0F-F58F-08F4-407DD4506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12</a:t>
            </a:fld>
            <a:endParaRPr lang="de-AT"/>
          </a:p>
        </p:txBody>
      </p:sp>
      <p:graphicFrame>
        <p:nvGraphicFramePr>
          <p:cNvPr id="7" name="Tabelle 7">
            <a:extLst>
              <a:ext uri="{FF2B5EF4-FFF2-40B4-BE49-F238E27FC236}">
                <a16:creationId xmlns:a16="http://schemas.microsoft.com/office/drawing/2014/main" id="{20C43A2D-E432-7AD6-F3A4-6D5C294E7E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352016"/>
              </p:ext>
            </p:extLst>
          </p:nvPr>
        </p:nvGraphicFramePr>
        <p:xfrm>
          <a:off x="935421" y="3362646"/>
          <a:ext cx="10909738" cy="2901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3266">
                  <a:extLst>
                    <a:ext uri="{9D8B030D-6E8A-4147-A177-3AD203B41FA5}">
                      <a16:colId xmlns:a16="http://schemas.microsoft.com/office/drawing/2014/main" val="3686039715"/>
                    </a:ext>
                  </a:extLst>
                </a:gridCol>
                <a:gridCol w="2286472">
                  <a:extLst>
                    <a:ext uri="{9D8B030D-6E8A-4147-A177-3AD203B41FA5}">
                      <a16:colId xmlns:a16="http://schemas.microsoft.com/office/drawing/2014/main" val="3570924885"/>
                    </a:ext>
                  </a:extLst>
                </a:gridCol>
              </a:tblGrid>
              <a:tr h="798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b="0" dirty="0">
                          <a:solidFill>
                            <a:schemeClr val="tx1"/>
                          </a:solidFill>
                        </a:rPr>
                        <a:t>Bezug von Sozialhilfeleistungen belegt noch nicht automatisch die Unangemessenheit der Inanspruchnahme: Verhältnismäßigkeitsprüfung (</a:t>
                      </a:r>
                      <a:r>
                        <a:rPr lang="de-AT" b="0" dirty="0" err="1">
                          <a:solidFill>
                            <a:schemeClr val="tx1"/>
                          </a:solidFill>
                        </a:rPr>
                        <a:t>Rs</a:t>
                      </a:r>
                      <a:r>
                        <a:rPr lang="de-AT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de-AT" b="0" i="1" dirty="0">
                          <a:solidFill>
                            <a:schemeClr val="tx1"/>
                          </a:solidFill>
                        </a:rPr>
                        <a:t>Brey</a:t>
                      </a:r>
                      <a:r>
                        <a:rPr lang="de-AT" b="0" dirty="0">
                          <a:solidFill>
                            <a:schemeClr val="tx1"/>
                          </a:solidFill>
                        </a:rPr>
                        <a:t>) 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  <a:alpha val="7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b="0" dirty="0">
                          <a:solidFill>
                            <a:schemeClr val="tx1"/>
                          </a:solidFill>
                        </a:rPr>
                        <a:t>Spätestens seit </a:t>
                      </a:r>
                      <a:r>
                        <a:rPr lang="de-AT" b="0" i="1" dirty="0">
                          <a:solidFill>
                            <a:schemeClr val="tx1"/>
                          </a:solidFill>
                        </a:rPr>
                        <a:t>CG</a:t>
                      </a:r>
                      <a:r>
                        <a:rPr lang="de-AT" b="0" dirty="0">
                          <a:solidFill>
                            <a:schemeClr val="tx1"/>
                          </a:solidFill>
                        </a:rPr>
                        <a:t> obsolet</a:t>
                      </a:r>
                    </a:p>
                    <a:p>
                      <a:endParaRPr lang="de-AT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  <a:alpha val="7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310279"/>
                  </a:ext>
                </a:extLst>
              </a:tr>
              <a:tr h="10727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dirty="0"/>
                        <a:t>Aufenthaltsrecht kann sich nicht nur aus der RL 2004/38, sondern auch aus der VO 439/2011 (</a:t>
                      </a:r>
                      <a:r>
                        <a:rPr lang="de-AT" dirty="0" err="1"/>
                        <a:t>insb</a:t>
                      </a:r>
                      <a:r>
                        <a:rPr lang="de-AT" dirty="0"/>
                        <a:t> Art 10) ergeben: Gleichbehandlungsanspruch unterliegt dort keinen Vorbehalten (</a:t>
                      </a:r>
                      <a:r>
                        <a:rPr lang="de-AT" dirty="0" err="1"/>
                        <a:t>Rs</a:t>
                      </a:r>
                      <a:r>
                        <a:rPr lang="de-AT" dirty="0"/>
                        <a:t> </a:t>
                      </a:r>
                      <a:r>
                        <a:rPr lang="de-AT" i="1" dirty="0"/>
                        <a:t>Jobcenter Krefeld</a:t>
                      </a:r>
                      <a:r>
                        <a:rPr lang="de-AT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dirty="0"/>
                        <a:t>Wäre auch bei </a:t>
                      </a:r>
                      <a:r>
                        <a:rPr lang="de-AT" i="1" dirty="0"/>
                        <a:t>Alimanovic </a:t>
                      </a:r>
                      <a:r>
                        <a:rPr lang="de-AT" i="0" dirty="0"/>
                        <a:t>uU</a:t>
                      </a:r>
                      <a:r>
                        <a:rPr lang="de-AT" dirty="0"/>
                        <a:t> ein Weg gewesen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2739215"/>
                  </a:ext>
                </a:extLst>
              </a:tr>
              <a:tr h="7987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dirty="0"/>
                        <a:t>Bei günstigeren Aufenthaltsregeln nach nationalem Recht ist Ausschluss von Sozialhilfeleistungen an den Garantien der GRC zu messen (</a:t>
                      </a:r>
                      <a:r>
                        <a:rPr lang="de-AT" dirty="0" err="1"/>
                        <a:t>Rs</a:t>
                      </a:r>
                      <a:r>
                        <a:rPr lang="de-AT" dirty="0"/>
                        <a:t> </a:t>
                      </a:r>
                      <a:r>
                        <a:rPr lang="de-AT" i="1" dirty="0"/>
                        <a:t>CG</a:t>
                      </a:r>
                      <a:r>
                        <a:rPr lang="de-AT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i="1" dirty="0" err="1"/>
                        <a:t>Trojani</a:t>
                      </a:r>
                      <a:r>
                        <a:rPr lang="de-AT" dirty="0"/>
                        <a:t> damit wohl obsolet</a:t>
                      </a:r>
                    </a:p>
                    <a:p>
                      <a:endParaRPr lang="de-A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23615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7340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1968C0C-D63B-AA08-2170-0E12DD535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Fazit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3A0B2C4-790B-422F-82F4-4624FB7FD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dirty="0"/>
              <a:t>EuGH hat wichtige Klarstellungen getroffen…</a:t>
            </a:r>
          </a:p>
          <a:p>
            <a:pPr lvl="1"/>
            <a:r>
              <a:rPr lang="de-AT" dirty="0"/>
              <a:t>Verhältnis VO 883/2004 zu RL 2004/38</a:t>
            </a:r>
          </a:p>
          <a:p>
            <a:pPr lvl="1"/>
            <a:r>
              <a:rPr lang="de-AT" dirty="0"/>
              <a:t>Verhältnis RL 2004/38 zu Art 18 AEUV</a:t>
            </a:r>
          </a:p>
          <a:p>
            <a:r>
              <a:rPr lang="de-AT" dirty="0"/>
              <a:t>… aber gleichzeitig auch neue Fragen aufgeworfen</a:t>
            </a:r>
          </a:p>
          <a:p>
            <a:pPr lvl="1"/>
            <a:r>
              <a:rPr lang="de-AT" dirty="0"/>
              <a:t>in welchen Fällen können die Garantien der GRC ins Treffen geführt werden (nur bei nationalem oder auch bei unionalem Aufenthalt?)</a:t>
            </a:r>
          </a:p>
          <a:p>
            <a:pPr lvl="1"/>
            <a:r>
              <a:rPr lang="de-AT" dirty="0"/>
              <a:t>unterliegt das Aufenthaltsrecht </a:t>
            </a:r>
            <a:r>
              <a:rPr lang="de-AT" dirty="0" err="1"/>
              <a:t>gem</a:t>
            </a:r>
            <a:r>
              <a:rPr lang="de-AT" dirty="0"/>
              <a:t> VO 492/2011 tatsächlich keinen Beschränkungen?</a:t>
            </a:r>
          </a:p>
          <a:p>
            <a:pPr lvl="1"/>
            <a:r>
              <a:rPr lang="de-AT" dirty="0"/>
              <a:t>bleibt für die 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/>
              <a:t>Kommission/VK </a:t>
            </a:r>
            <a:r>
              <a:rPr lang="de-AT" dirty="0"/>
              <a:t>(C-308/14) nach den </a:t>
            </a:r>
            <a:r>
              <a:rPr lang="de-AT" dirty="0" err="1"/>
              <a:t>Rs</a:t>
            </a:r>
            <a:r>
              <a:rPr lang="de-AT" dirty="0"/>
              <a:t> </a:t>
            </a:r>
            <a:r>
              <a:rPr lang="de-AT" i="1" dirty="0" err="1"/>
              <a:t>Bogatu</a:t>
            </a:r>
            <a:r>
              <a:rPr lang="de-AT" dirty="0"/>
              <a:t> und </a:t>
            </a:r>
            <a:r>
              <a:rPr lang="de-AT" i="1" dirty="0"/>
              <a:t>S</a:t>
            </a:r>
            <a:r>
              <a:rPr lang="de-AT" dirty="0"/>
              <a:t> noch ein Anwendungsbereich?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D0093F-475C-FEE4-CD31-3CE5EA33D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E3C5599-D5E0-2ADE-8A0C-A6FD73C87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3AFF092-9783-01F3-CB04-CDF090564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13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33243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D01BBB-C215-3711-61E9-AE041D4C42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de-AT" sz="4400" b="1" dirty="0"/>
              <a:t>VIELEN DANK FÜR IHR INTERESSE!</a:t>
            </a:r>
          </a:p>
          <a:p>
            <a:pPr marL="0" indent="0" algn="ctr">
              <a:buNone/>
            </a:pPr>
            <a:r>
              <a:rPr lang="de-AT" sz="4400" dirty="0">
                <a:hlinkClick r:id="rId2"/>
              </a:rPr>
              <a:t>Elias.Felten@plus.ac.at</a:t>
            </a:r>
            <a:endParaRPr lang="de-AT" sz="4400" dirty="0"/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AE4D7F5-F91B-D0F6-9390-3DE3D44774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35EA5DC-D221-CCC4-21F7-636D05943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A05923-0470-9E7E-67D7-24C9ED113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14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33143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11E211-E09B-8781-2B72-C9F02ABC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Agenda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74037EB-EE5D-7FED-2535-93CA6D06C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altLang="de-DE" sz="2200" b="1" dirty="0"/>
              <a:t>EINFÜHRUNG</a:t>
            </a:r>
          </a:p>
          <a:p>
            <a:r>
              <a:rPr lang="en-GB" altLang="de-DE" sz="2200" b="1" dirty="0"/>
              <a:t>RECHTLICHER HINTERGRUND</a:t>
            </a:r>
          </a:p>
          <a:p>
            <a:r>
              <a:rPr lang="en-GB" altLang="de-DE" sz="2200" b="1" dirty="0"/>
              <a:t>RECHTSRAHMEN</a:t>
            </a:r>
          </a:p>
          <a:p>
            <a:r>
              <a:rPr lang="en-GB" altLang="de-DE" sz="2200" b="1" dirty="0"/>
              <a:t>EUGH-RECHTSPRECHUNG </a:t>
            </a:r>
            <a:endParaRPr lang="en-GB" altLang="de-DE" sz="2200" dirty="0"/>
          </a:p>
          <a:p>
            <a:r>
              <a:rPr lang="de-AT" altLang="de-DE" sz="2200" b="1" dirty="0"/>
              <a:t>FAZIT</a:t>
            </a:r>
          </a:p>
          <a:p>
            <a:pPr marL="0" indent="0">
              <a:buNone/>
            </a:pPr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A38641C-9257-7E5A-9DA7-6757EDB43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908B170-A73E-E959-4E50-1BC2DB07C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552A251-D062-4BDB-30B4-96BC58F49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2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13690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C271CD-7FF8-6210-D967-6AE68C71A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Einführung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B1E329C-B6B2-DD51-B860-42DC56191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Der Zugang zu sozialen Leistungen für EU-Bürger ist ein aktuelles und brennendes Thema </a:t>
            </a:r>
          </a:p>
          <a:p>
            <a:r>
              <a:rPr lang="de-AT" dirty="0"/>
              <a:t>Kernproblem: </a:t>
            </a:r>
            <a:r>
              <a:rPr lang="de-AT" b="1" dirty="0"/>
              <a:t>Finanzielle Nachhaltigkeit von Wohlfahrtsstaaten </a:t>
            </a:r>
            <a:r>
              <a:rPr lang="de-AT" dirty="0"/>
              <a:t>steht zunehmend in Frage  </a:t>
            </a:r>
          </a:p>
          <a:p>
            <a:pPr lvl="1"/>
            <a:r>
              <a:rPr lang="de-AT" dirty="0"/>
              <a:t>Finanz- und Wirtschaftskrise</a:t>
            </a:r>
          </a:p>
          <a:p>
            <a:pPr lvl="1"/>
            <a:r>
              <a:rPr lang="de-AT" dirty="0"/>
              <a:t>Migrationskrise</a:t>
            </a:r>
          </a:p>
          <a:p>
            <a:r>
              <a:rPr lang="de-AT" dirty="0"/>
              <a:t>Reaktion:</a:t>
            </a:r>
          </a:p>
          <a:p>
            <a:pPr lvl="1"/>
            <a:r>
              <a:rPr lang="de-AT" dirty="0"/>
              <a:t>Migration wird als Gefahr für den nationalen Arbeitsmarkt angesehen</a:t>
            </a:r>
          </a:p>
          <a:p>
            <a:pPr lvl="1"/>
            <a:r>
              <a:rPr lang="de-AT" dirty="0"/>
              <a:t>Sozialstaat gilt als Pull-Faktor für Armutsmigration (“Sozialtourismus”)</a:t>
            </a:r>
          </a:p>
          <a:p>
            <a:r>
              <a:rPr lang="de-AT" dirty="0"/>
              <a:t>Politisches Ziel: </a:t>
            </a:r>
            <a:r>
              <a:rPr lang="de-AT" b="1" dirty="0"/>
              <a:t>Beschränkung des Zugangs zum Sozialsystem auf nationaler Ebene</a:t>
            </a:r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83B8A18-D68B-B478-AA4B-DCA20872C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157097-42D3-40CB-6270-20F44F3E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32C9E5-2017-389D-0984-284D0AAF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3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5372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2E877-A6AD-427F-174D-B6CA7A74E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Rechtlicher Hintergrund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1D8419-5089-9F64-BD2F-FECC5BEA9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dirty="0"/>
              <a:t>EU ist historisch kein sozialpolitisches, sondern ein rein wirtschaftliches Projekt</a:t>
            </a:r>
          </a:p>
          <a:p>
            <a:pPr lvl="1"/>
            <a:r>
              <a:rPr lang="de-AT" dirty="0"/>
              <a:t>Ziel: Errichtung eines gemeinsamen Binnenmarktes durch die Gewährleistung wirtschaftlicher Grundfreiheiten</a:t>
            </a:r>
          </a:p>
          <a:p>
            <a:r>
              <a:rPr lang="de-AT" dirty="0"/>
              <a:t>Freizügigkeit war daher zunächst auf erwerbstätige Personen (AN/Selbständige) beschränkt</a:t>
            </a:r>
          </a:p>
          <a:p>
            <a:pPr lvl="1"/>
            <a:r>
              <a:rPr lang="de-AT" dirty="0"/>
              <a:t>Vgl. ex Art 39 EG, Art 45 AEUV</a:t>
            </a:r>
          </a:p>
          <a:p>
            <a:pPr lvl="1"/>
            <a:r>
              <a:rPr lang="de-AT" dirty="0"/>
              <a:t>Verordnung 1408/71</a:t>
            </a:r>
          </a:p>
          <a:p>
            <a:r>
              <a:rPr lang="de-AT" dirty="0"/>
              <a:t>Vertrag von Maastricht bringt eine Zäsur: </a:t>
            </a:r>
            <a:r>
              <a:rPr lang="de-AT" b="1" dirty="0"/>
              <a:t>Einführung der Unionsbürgerschaft</a:t>
            </a:r>
          </a:p>
          <a:p>
            <a:r>
              <a:rPr lang="de-AT" dirty="0"/>
              <a:t>Freizügigkeit für erwerbstätige und nicht erwerbstätige Personen</a:t>
            </a:r>
          </a:p>
          <a:p>
            <a:r>
              <a:rPr lang="de-AT" dirty="0"/>
              <a:t>EuGH: Die </a:t>
            </a:r>
            <a:r>
              <a:rPr lang="de-AT" b="1" dirty="0"/>
              <a:t>Freizügigkeit</a:t>
            </a:r>
            <a:r>
              <a:rPr lang="de-AT" dirty="0"/>
              <a:t> beinhaltet auch </a:t>
            </a:r>
            <a:r>
              <a:rPr lang="de-AT" b="1" dirty="0"/>
              <a:t>für nicht aktive Personen einen Zugang zu Sozialleistungen</a:t>
            </a:r>
          </a:p>
          <a:p>
            <a:endParaRPr lang="de-AT" dirty="0"/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48210A-EA84-0F9D-2798-8E29C445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7455A5-02F8-F174-7CCE-1DC560081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7BD2910-7750-974C-583E-B01580563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4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80751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B0BC91-9EB7-8C3E-3D47-33ED773AE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altLang="de-DE" dirty="0"/>
              <a:t>Rechtlicher Hintergrund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4FB176-21E5-C413-70EB-6C79E65471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AT" altLang="de-DE" sz="2900" dirty="0"/>
              <a:t>EuGH 12/5/1999, C-85/96, </a:t>
            </a:r>
            <a:r>
              <a:rPr lang="de-AT" altLang="de-DE" sz="2900" i="1" dirty="0"/>
              <a:t>Martinez Sala</a:t>
            </a:r>
            <a:r>
              <a:rPr lang="de-AT" altLang="de-DE" sz="2900" dirty="0"/>
              <a:t>, ECLI:EU:1998:217</a:t>
            </a:r>
          </a:p>
          <a:p>
            <a:pPr lvl="1"/>
            <a:r>
              <a:rPr lang="de-DE" altLang="de-DE" dirty="0"/>
              <a:t>Das Diskriminierungsverbot des Art 6 EG-Vertrag verbietet es den MS, von Unionsbürgern, die sich zulässig in ihrem Hoheitsgebiet aufhalten, eine förmliche Aufenthaltserlaubnis für den Erhalt des Erziehungsgeldes zu verlangen</a:t>
            </a:r>
          </a:p>
          <a:p>
            <a:r>
              <a:rPr lang="de-AT" altLang="de-DE" sz="2900" dirty="0"/>
              <a:t>EuGH 20/9/2001, C-184/99, </a:t>
            </a:r>
            <a:r>
              <a:rPr lang="de-AT" altLang="de-DE" sz="2900" i="1" dirty="0" err="1"/>
              <a:t>Grzelczyk</a:t>
            </a:r>
            <a:r>
              <a:rPr lang="de-AT" altLang="de-DE" sz="2900" dirty="0"/>
              <a:t>, ECLI:EU:C:2001:458</a:t>
            </a:r>
          </a:p>
          <a:p>
            <a:pPr lvl="1"/>
            <a:r>
              <a:rPr lang="en-US" altLang="de-DE" dirty="0" err="1"/>
              <a:t>Unionsbürger</a:t>
            </a:r>
            <a:r>
              <a:rPr lang="en-US" altLang="de-DE" dirty="0"/>
              <a:t>, die </a:t>
            </a:r>
            <a:r>
              <a:rPr lang="en-US" altLang="de-DE" dirty="0" err="1"/>
              <a:t>sich</a:t>
            </a:r>
            <a:r>
              <a:rPr lang="en-US" altLang="de-DE" dirty="0"/>
              <a:t> </a:t>
            </a:r>
            <a:r>
              <a:rPr lang="en-US" altLang="de-DE" dirty="0" err="1"/>
              <a:t>rechtmäßig</a:t>
            </a:r>
            <a:r>
              <a:rPr lang="en-US" altLang="de-DE" dirty="0"/>
              <a:t> in </a:t>
            </a:r>
            <a:r>
              <a:rPr lang="en-US" altLang="de-DE" dirty="0" err="1"/>
              <a:t>einem</a:t>
            </a:r>
            <a:r>
              <a:rPr lang="en-US" altLang="de-DE" dirty="0"/>
              <a:t> MS </a:t>
            </a:r>
            <a:r>
              <a:rPr lang="en-US" altLang="de-DE" dirty="0" err="1"/>
              <a:t>aufhalten</a:t>
            </a:r>
            <a:r>
              <a:rPr lang="en-US" altLang="de-DE" dirty="0"/>
              <a:t>, </a:t>
            </a:r>
            <a:r>
              <a:rPr lang="en-US" altLang="de-DE" dirty="0" err="1"/>
              <a:t>können</a:t>
            </a:r>
            <a:r>
              <a:rPr lang="en-US" altLang="de-DE" dirty="0"/>
              <a:t> </a:t>
            </a:r>
            <a:r>
              <a:rPr lang="en-US" altLang="de-DE" dirty="0" err="1"/>
              <a:t>sich</a:t>
            </a:r>
            <a:r>
              <a:rPr lang="en-US" altLang="de-DE" dirty="0"/>
              <a:t> in </a:t>
            </a:r>
            <a:r>
              <a:rPr lang="en-US" altLang="de-DE" dirty="0" err="1"/>
              <a:t>allen</a:t>
            </a:r>
            <a:r>
              <a:rPr lang="en-US" altLang="de-DE" dirty="0"/>
              <a:t> </a:t>
            </a:r>
            <a:r>
              <a:rPr lang="en-US" altLang="de-DE" dirty="0" err="1"/>
              <a:t>Fällen</a:t>
            </a:r>
            <a:r>
              <a:rPr lang="en-US" altLang="de-DE" dirty="0"/>
              <a:t>, die in den </a:t>
            </a:r>
            <a:r>
              <a:rPr lang="en-US" altLang="de-DE" dirty="0" err="1"/>
              <a:t>sachlichen</a:t>
            </a:r>
            <a:r>
              <a:rPr lang="en-US" altLang="de-DE" dirty="0"/>
              <a:t> </a:t>
            </a:r>
            <a:r>
              <a:rPr lang="en-US" altLang="de-DE" dirty="0" err="1"/>
              <a:t>Anwendungsbereich</a:t>
            </a:r>
            <a:r>
              <a:rPr lang="en-US" altLang="de-DE" dirty="0"/>
              <a:t> des </a:t>
            </a:r>
            <a:r>
              <a:rPr lang="en-US" altLang="de-DE" dirty="0" err="1"/>
              <a:t>Gemeinschaftsrechts</a:t>
            </a:r>
            <a:r>
              <a:rPr lang="en-US" altLang="de-DE" dirty="0"/>
              <a:t> fallen, auf das </a:t>
            </a:r>
            <a:r>
              <a:rPr lang="en-US" altLang="de-DE" dirty="0" err="1"/>
              <a:t>Diskirminierungsverbot</a:t>
            </a:r>
            <a:r>
              <a:rPr lang="en-US" altLang="de-DE" dirty="0"/>
              <a:t> des Art 6 EG-</a:t>
            </a:r>
            <a:r>
              <a:rPr lang="en-US" altLang="de-DE" dirty="0" err="1"/>
              <a:t>Vertrag</a:t>
            </a:r>
            <a:r>
              <a:rPr lang="en-US" altLang="de-DE" dirty="0"/>
              <a:t> </a:t>
            </a:r>
            <a:r>
              <a:rPr lang="en-US" altLang="de-DE" dirty="0" err="1"/>
              <a:t>berufen</a:t>
            </a:r>
            <a:endParaRPr lang="en-US" altLang="de-DE" dirty="0"/>
          </a:p>
          <a:p>
            <a:r>
              <a:rPr lang="de-AT" altLang="de-DE" sz="2900" dirty="0"/>
              <a:t>EuGH 7/9/2004, </a:t>
            </a:r>
            <a:r>
              <a:rPr lang="de-AT" altLang="de-DE" sz="2900" i="1" dirty="0" err="1"/>
              <a:t>Trojani</a:t>
            </a:r>
            <a:r>
              <a:rPr lang="de-AT" altLang="de-DE" sz="2900" dirty="0"/>
              <a:t>, ECLI:EU:C:2004:488</a:t>
            </a:r>
          </a:p>
          <a:p>
            <a:pPr lvl="1"/>
            <a:r>
              <a:rPr lang="en-US" altLang="de-DE" dirty="0" err="1"/>
              <a:t>Unionsbürger</a:t>
            </a:r>
            <a:r>
              <a:rPr lang="en-US" altLang="de-DE" dirty="0"/>
              <a:t>, die </a:t>
            </a:r>
            <a:r>
              <a:rPr lang="en-US" altLang="de-DE" dirty="0" err="1"/>
              <a:t>nicht</a:t>
            </a:r>
            <a:r>
              <a:rPr lang="en-US" altLang="de-DE" dirty="0"/>
              <a:t> </a:t>
            </a:r>
            <a:r>
              <a:rPr lang="en-US" altLang="de-DE" dirty="0" err="1"/>
              <a:t>erwerbstätig</a:t>
            </a:r>
            <a:r>
              <a:rPr lang="en-US" altLang="de-DE" dirty="0"/>
              <a:t> </a:t>
            </a:r>
            <a:r>
              <a:rPr lang="en-US" altLang="de-DE" dirty="0" err="1"/>
              <a:t>sind</a:t>
            </a:r>
            <a:r>
              <a:rPr lang="en-US" altLang="de-DE" dirty="0"/>
              <a:t>,</a:t>
            </a:r>
            <a:r>
              <a:rPr lang="de-DE" altLang="de-DE" dirty="0"/>
              <a:t> profitieren während ihres rechtmäßigen Aufenthalts im Aufnahmemitgliedstaat vom Gleichbehandlungsgebot des Art. 12 EG </a:t>
            </a:r>
          </a:p>
          <a:p>
            <a:pPr lvl="1"/>
            <a:endParaRPr lang="de-AT" altLang="de-DE" sz="3600" dirty="0"/>
          </a:p>
          <a:p>
            <a:endParaRPr lang="de-AT" altLang="de-DE" sz="3600" dirty="0"/>
          </a:p>
          <a:p>
            <a:endParaRPr lang="de-DE" altLang="de-DE" sz="3600" dirty="0"/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DFF2E8B-A481-9C16-26CE-36A8A9969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7E5353-6919-D273-F312-93AEA6D39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9C146E9-DE00-E086-56BB-8F0218D6B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5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88969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BCE46E-1C51-AFBF-C675-7D2AF4280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Rechtlicher Hintergrund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7B267-8FE8-439B-5E1B-ED0D78C45E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altLang="de-DE" sz="2200" dirty="0"/>
              <a:t>EuGH eröffnete mit seiner </a:t>
            </a:r>
            <a:r>
              <a:rPr lang="de-AT" altLang="de-DE" sz="2200" dirty="0" err="1"/>
              <a:t>Rsp</a:t>
            </a:r>
            <a:r>
              <a:rPr lang="de-AT" altLang="de-DE" sz="2200" dirty="0"/>
              <a:t> eine neue </a:t>
            </a:r>
            <a:r>
              <a:rPr lang="de-AT" altLang="de-DE" sz="2200" b="1" dirty="0"/>
              <a:t>soziale Dimension </a:t>
            </a:r>
            <a:r>
              <a:rPr lang="de-AT" altLang="de-DE" sz="2200" dirty="0"/>
              <a:t>des EU-Rechts</a:t>
            </a:r>
            <a:endParaRPr lang="en-GB" altLang="de-DE" sz="2200" dirty="0"/>
          </a:p>
          <a:p>
            <a:r>
              <a:rPr lang="en-GB" altLang="de-DE" sz="2200" dirty="0"/>
              <a:t>Das </a:t>
            </a:r>
            <a:r>
              <a:rPr lang="en-GB" altLang="de-DE" sz="2200" dirty="0" err="1"/>
              <a:t>Recht</a:t>
            </a:r>
            <a:r>
              <a:rPr lang="en-GB" altLang="de-DE" sz="2200" dirty="0"/>
              <a:t> auf </a:t>
            </a:r>
            <a:r>
              <a:rPr lang="en-GB" altLang="de-DE" sz="2200" dirty="0" err="1"/>
              <a:t>Zugang</a:t>
            </a:r>
            <a:r>
              <a:rPr lang="en-GB" altLang="de-DE" sz="2200" dirty="0"/>
              <a:t> </a:t>
            </a:r>
            <a:r>
              <a:rPr lang="en-GB" altLang="de-DE" sz="2200" dirty="0" err="1"/>
              <a:t>zu</a:t>
            </a:r>
            <a:r>
              <a:rPr lang="en-GB" altLang="de-DE" sz="2200" dirty="0"/>
              <a:t> </a:t>
            </a:r>
            <a:r>
              <a:rPr lang="en-GB" altLang="de-DE" sz="2200" dirty="0" err="1"/>
              <a:t>Sozialleistungen</a:t>
            </a:r>
            <a:r>
              <a:rPr lang="en-GB" altLang="de-DE" sz="2200" dirty="0"/>
              <a:t> </a:t>
            </a:r>
            <a:r>
              <a:rPr lang="en-GB" altLang="de-DE" sz="2200" dirty="0" err="1"/>
              <a:t>hängt</a:t>
            </a:r>
            <a:r>
              <a:rPr lang="en-GB" altLang="de-DE" sz="2200" dirty="0"/>
              <a:t> </a:t>
            </a:r>
            <a:r>
              <a:rPr lang="en-GB" altLang="de-DE" sz="2200" dirty="0" err="1"/>
              <a:t>auch</a:t>
            </a:r>
            <a:r>
              <a:rPr lang="en-GB" altLang="de-DE" sz="2200" dirty="0"/>
              <a:t> </a:t>
            </a:r>
            <a:r>
              <a:rPr lang="en-GB" altLang="de-DE" sz="2200" dirty="0" err="1"/>
              <a:t>nach</a:t>
            </a:r>
            <a:r>
              <a:rPr lang="en-GB" altLang="de-DE" sz="2200" dirty="0"/>
              <a:t> </a:t>
            </a:r>
            <a:r>
              <a:rPr lang="en-GB" altLang="de-DE" sz="2200" dirty="0" err="1"/>
              <a:t>dieser</a:t>
            </a:r>
            <a:r>
              <a:rPr lang="en-GB" altLang="de-DE" sz="2200" dirty="0"/>
              <a:t> </a:t>
            </a:r>
            <a:r>
              <a:rPr lang="en-GB" altLang="de-DE" sz="2200" dirty="0" err="1"/>
              <a:t>Judikatur</a:t>
            </a:r>
            <a:r>
              <a:rPr lang="en-GB" altLang="de-DE" sz="2200" dirty="0"/>
              <a:t> </a:t>
            </a:r>
            <a:r>
              <a:rPr lang="en-GB" altLang="de-DE" sz="2200" dirty="0" err="1"/>
              <a:t>davon</a:t>
            </a:r>
            <a:r>
              <a:rPr lang="en-GB" altLang="de-DE" sz="2200" dirty="0"/>
              <a:t> ab, </a:t>
            </a:r>
            <a:r>
              <a:rPr lang="en-GB" altLang="de-DE" sz="2200" dirty="0" err="1"/>
              <a:t>ob</a:t>
            </a:r>
            <a:r>
              <a:rPr lang="en-GB" altLang="de-DE" sz="2200" dirty="0"/>
              <a:t> </a:t>
            </a:r>
            <a:r>
              <a:rPr lang="en-GB" altLang="de-DE" sz="2200" dirty="0" err="1"/>
              <a:t>sich</a:t>
            </a:r>
            <a:r>
              <a:rPr lang="en-GB" altLang="de-DE" sz="2200" dirty="0"/>
              <a:t> </a:t>
            </a:r>
            <a:r>
              <a:rPr lang="en-GB" altLang="de-DE" sz="2200" dirty="0" err="1"/>
              <a:t>Unionsbürger</a:t>
            </a:r>
            <a:r>
              <a:rPr lang="en-GB" altLang="de-DE" sz="2200" dirty="0"/>
              <a:t> </a:t>
            </a:r>
            <a:r>
              <a:rPr lang="en-GB" altLang="de-DE" sz="2200" dirty="0" err="1"/>
              <a:t>rechtmäßig</a:t>
            </a:r>
            <a:r>
              <a:rPr lang="en-GB" altLang="de-DE" sz="2200" dirty="0"/>
              <a:t> </a:t>
            </a:r>
            <a:r>
              <a:rPr lang="en-GB" altLang="de-DE" sz="2200" dirty="0" err="1"/>
              <a:t>im</a:t>
            </a:r>
            <a:r>
              <a:rPr lang="en-GB" altLang="de-DE" sz="2200" dirty="0"/>
              <a:t> </a:t>
            </a:r>
            <a:r>
              <a:rPr lang="en-GB" altLang="de-DE" sz="2200" dirty="0" err="1"/>
              <a:t>Aufnahmemitgliedstaat</a:t>
            </a:r>
            <a:r>
              <a:rPr lang="en-GB" altLang="de-DE" sz="2200" dirty="0"/>
              <a:t> </a:t>
            </a:r>
            <a:r>
              <a:rPr lang="en-GB" altLang="de-DE" sz="2200" dirty="0" err="1"/>
              <a:t>aufhalten</a:t>
            </a:r>
            <a:r>
              <a:rPr lang="en-GB" altLang="de-DE" sz="2200" dirty="0"/>
              <a:t> </a:t>
            </a:r>
          </a:p>
          <a:p>
            <a:r>
              <a:rPr lang="de-AT" altLang="de-DE" sz="2200" b="1" dirty="0"/>
              <a:t>Was bedeutet „rechtmäßig</a:t>
            </a:r>
            <a:r>
              <a:rPr lang="de-AT" altLang="de-DE" sz="2200" dirty="0"/>
              <a:t>“?</a:t>
            </a:r>
          </a:p>
          <a:p>
            <a:pPr lvl="1"/>
            <a:r>
              <a:rPr lang="de-AT" altLang="de-DE" sz="2200" dirty="0"/>
              <a:t>Wer legt die Rechtmäßigkeit des Aufenthalts fest?</a:t>
            </a:r>
          </a:p>
          <a:p>
            <a:pPr lvl="1"/>
            <a:r>
              <a:rPr lang="de-AT" altLang="de-DE" sz="2200" dirty="0"/>
              <a:t>Welche Rolle spielt es, dass nach der VO 883/2004 der „gewöhnliche“ Aufenthalt maßgeblich ist</a:t>
            </a:r>
          </a:p>
          <a:p>
            <a:r>
              <a:rPr lang="de-AT" altLang="de-DE" sz="2200" dirty="0"/>
              <a:t>Das </a:t>
            </a:r>
            <a:r>
              <a:rPr lang="de-AT" altLang="de-DE" sz="2200" b="1" dirty="0"/>
              <a:t>Zusammenspiel zwischen Gleichbehandlungs- und Aufenthaltsrecht</a:t>
            </a:r>
            <a:r>
              <a:rPr lang="de-AT" altLang="de-DE" sz="2200" dirty="0"/>
              <a:t> war lange Zeit </a:t>
            </a:r>
            <a:r>
              <a:rPr lang="de-AT" altLang="de-DE" sz="2200" b="1" dirty="0"/>
              <a:t>unklar</a:t>
            </a:r>
            <a:r>
              <a:rPr lang="de-AT" altLang="de-DE" sz="2200" dirty="0"/>
              <a:t> </a:t>
            </a:r>
          </a:p>
          <a:p>
            <a:endParaRPr lang="de-AT" alt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4B8736D-AC09-51D3-2B53-3E8890462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11FED72-03A7-36F6-5EE2-EF5C8F47F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796E5F-FF69-6518-077F-107E900B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54538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76FEDA-892C-F77D-077B-8D5B893AB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Rechtlicher Rahmen</a:t>
            </a:r>
            <a:br>
              <a:rPr lang="de-AT" dirty="0"/>
            </a:br>
            <a:r>
              <a:rPr lang="de-AT" dirty="0"/>
              <a:t>RL 2004/38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4EE8A6-24D5-42D9-CC4E-3F73A96EB9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AT" altLang="de-DE" sz="2500" dirty="0"/>
              <a:t>Art 6: „</a:t>
            </a:r>
            <a:r>
              <a:rPr lang="de-DE" altLang="de-DE" sz="2500" dirty="0"/>
              <a:t> </a:t>
            </a:r>
            <a:r>
              <a:rPr lang="de-DE" altLang="de-DE" sz="2500" i="1" dirty="0"/>
              <a:t>Ein Unionsbürger hat das Recht auf Aufenthalt im Hoheitsgebiet eines anderen Mitgliedstaats für einen Zeitraum </a:t>
            </a:r>
            <a:r>
              <a:rPr lang="de-DE" altLang="de-DE" sz="2500" b="1" i="1" dirty="0"/>
              <a:t>von bis zu drei Monaten </a:t>
            </a:r>
            <a:r>
              <a:rPr lang="de-DE" altLang="de-DE" sz="2500" i="1" dirty="0"/>
              <a:t>ohne weitere Bedingungen oder Formalitäten “ </a:t>
            </a:r>
            <a:endParaRPr lang="en-US" altLang="de-DE" sz="2500" i="1" dirty="0"/>
          </a:p>
          <a:p>
            <a:r>
              <a:rPr lang="en-US" altLang="de-DE" sz="2500" dirty="0"/>
              <a:t>Art 7: “</a:t>
            </a:r>
            <a:r>
              <a:rPr lang="de-DE" altLang="de-DE" sz="2500" i="1" dirty="0"/>
              <a:t>Jeder Unionsbürger hat das Recht auf Aufenthalt im Hoheitsgebiet eines anderen Mitgliedstaats für einen Zeitraum von </a:t>
            </a:r>
            <a:r>
              <a:rPr lang="de-DE" altLang="de-DE" sz="2500" b="1" i="1" dirty="0"/>
              <a:t>über drei Monaten</a:t>
            </a:r>
            <a:r>
              <a:rPr lang="de-DE" altLang="de-DE" sz="2500" i="1" dirty="0"/>
              <a:t>, wenn er … </a:t>
            </a:r>
          </a:p>
          <a:p>
            <a:pPr marL="0" indent="0">
              <a:buNone/>
            </a:pPr>
            <a:r>
              <a:rPr lang="de-DE" altLang="de-DE" sz="2500" i="1" dirty="0"/>
              <a:t>	a) Arbeitnehmer oder Selbstständiger ist oder</a:t>
            </a:r>
          </a:p>
          <a:p>
            <a:pPr marL="0" indent="0">
              <a:buNone/>
            </a:pPr>
            <a:r>
              <a:rPr lang="de-DE" altLang="de-DE" sz="2500" i="1" dirty="0"/>
              <a:t>	b) über ausreichend Existenzmittel verfügt, so dass … </a:t>
            </a:r>
            <a:r>
              <a:rPr lang="de-DE" altLang="de-DE" sz="2500" b="1" i="1" dirty="0"/>
              <a:t>keine 	Sozialhilfeleistungen des Aufnahmestaates in Anspruch </a:t>
            </a:r>
            <a:r>
              <a:rPr lang="de-AT" altLang="de-DE" sz="2500" b="1" i="1" dirty="0"/>
              <a:t>nehmen müssen 	</a:t>
            </a:r>
            <a:r>
              <a:rPr lang="de-AT" altLang="de-DE" sz="2500" i="1" dirty="0"/>
              <a:t>und er und seine Familienangehörigen über einen </a:t>
            </a:r>
            <a:r>
              <a:rPr lang="de-AT" altLang="de-DE" sz="2500" b="1" i="1" dirty="0"/>
              <a:t>umfassenden 	Krankenversicherungsschutz im Aufnahmemitgliedstaat </a:t>
            </a:r>
            <a:r>
              <a:rPr lang="de-AT" altLang="de-DE" sz="2500" i="1" dirty="0"/>
              <a:t>verfügen</a:t>
            </a:r>
            <a:r>
              <a:rPr lang="de-AT" altLang="de-DE" sz="2500" b="1" i="1" dirty="0"/>
              <a:t> “</a:t>
            </a:r>
            <a:endParaRPr lang="en-US" altLang="de-DE" sz="2500" b="1" dirty="0"/>
          </a:p>
          <a:p>
            <a:endParaRPr lang="de-AT" altLang="de-DE" sz="2400" dirty="0"/>
          </a:p>
          <a:p>
            <a:endParaRPr lang="de-AT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8203F9D-0AF9-81C3-2753-13F0D728C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9667D99-FFB3-FC6A-B518-7AF7BDAB6E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595F4FF-D1D9-AFE0-1ACA-E3B1DA469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7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200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3B58B1-A98A-6D81-B0A4-304627EE36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Rechtlicher Rahmen</a:t>
            </a:r>
            <a:br>
              <a:rPr lang="de-AT" dirty="0"/>
            </a:br>
            <a:r>
              <a:rPr lang="de-AT" dirty="0"/>
              <a:t>RL 2004/38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1D5C111-7A4F-BF5E-2AF1-9D9EE5F7A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de-AT" b="1" dirty="0"/>
              <a:t>Art 24: Gleichbehandlung</a:t>
            </a:r>
          </a:p>
          <a:p>
            <a:pPr marL="0" indent="0">
              <a:buNone/>
            </a:pPr>
            <a:r>
              <a:rPr lang="de-AT" i="1" dirty="0"/>
              <a:t>(1) Vorbehaltlich spezifischer und ausdrücklich im Vertrag und im abgeleiteten Recht vorgesehener Bestimmungen genießt jeder Unionsbürger, der sich </a:t>
            </a:r>
            <a:r>
              <a:rPr lang="de-AT" b="1" i="1" dirty="0"/>
              <a:t>aufgrund dieser Richtlinie im Hoheitsgebiet des Aufnahmemitgliedstaats aufhält</a:t>
            </a:r>
            <a:r>
              <a:rPr lang="de-AT" i="1" dirty="0"/>
              <a:t>, im Anwendungsbereich des Vertrags </a:t>
            </a:r>
            <a:r>
              <a:rPr lang="de-AT" b="1" i="1" dirty="0"/>
              <a:t>die gleiche Behandlung </a:t>
            </a:r>
            <a:r>
              <a:rPr lang="de-AT" i="1" dirty="0"/>
              <a:t>wie die Staatsangehörigen dieses Mitgliedstaats…</a:t>
            </a:r>
          </a:p>
          <a:p>
            <a:pPr marL="0" indent="0">
              <a:buNone/>
            </a:pPr>
            <a:r>
              <a:rPr lang="de-AT" i="1" dirty="0"/>
              <a:t>(2) Abweichend von Absatz 1 ist der Aufnahmemitgliedstaat jedoch nicht verpflichtet, </a:t>
            </a:r>
            <a:r>
              <a:rPr lang="de-AT" b="1" i="1" dirty="0"/>
              <a:t>anderen Personen als Arbeitnehmern oder Selbstständigen, Personen, denen dieser Status erhalten bleibt</a:t>
            </a:r>
            <a:r>
              <a:rPr lang="de-AT" i="1" dirty="0"/>
              <a:t>, und ihren Familienangehörigen während der ersten drei Monate des Aufenthalts oder gegebenenfalls während des längeren Zeitraums nach Artikel 14 Absatz 4 Buchstabe b einen Anspruch auf Sozialhilfe…zu gewähren.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3E48E2-7AFA-A758-4443-6C3B8FAB9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4C6A84-F0A1-09FA-9270-A90F05B0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653435B-9E5B-8525-A02B-80658F99E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8</a:t>
            </a:fld>
            <a:endParaRPr lang="de-AT"/>
          </a:p>
        </p:txBody>
      </p:sp>
      <p:cxnSp>
        <p:nvCxnSpPr>
          <p:cNvPr id="8" name="Gerade Verbindung mit Pfeil 7">
            <a:extLst>
              <a:ext uri="{FF2B5EF4-FFF2-40B4-BE49-F238E27FC236}">
                <a16:creationId xmlns:a16="http://schemas.microsoft.com/office/drawing/2014/main" id="{567B65A0-2971-75EB-7D05-0F0E19AE00D1}"/>
              </a:ext>
            </a:extLst>
          </p:cNvPr>
          <p:cNvCxnSpPr/>
          <p:nvPr/>
        </p:nvCxnSpPr>
        <p:spPr>
          <a:xfrm flipV="1">
            <a:off x="2432807" y="2139193"/>
            <a:ext cx="4102217" cy="2860646"/>
          </a:xfrm>
          <a:prstGeom prst="straightConnector1">
            <a:avLst/>
          </a:prstGeom>
          <a:ln w="22225">
            <a:solidFill>
              <a:schemeClr val="tx1">
                <a:alpha val="92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llipse 8">
            <a:extLst>
              <a:ext uri="{FF2B5EF4-FFF2-40B4-BE49-F238E27FC236}">
                <a16:creationId xmlns:a16="http://schemas.microsoft.com/office/drawing/2014/main" id="{F31EAB05-68F8-D0C0-8AA1-4A0DCE157EE3}"/>
              </a:ext>
            </a:extLst>
          </p:cNvPr>
          <p:cNvSpPr/>
          <p:nvPr/>
        </p:nvSpPr>
        <p:spPr>
          <a:xfrm>
            <a:off x="6652470" y="956346"/>
            <a:ext cx="4899170" cy="2164360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dirty="0"/>
              <a:t>Art 7 Abs 3 RL 2004/38:</a:t>
            </a:r>
          </a:p>
          <a:p>
            <a:pPr algn="ctr"/>
            <a:r>
              <a:rPr lang="de-AT" dirty="0"/>
              <a:t>* Vorübergehend arbeitsunfähig</a:t>
            </a:r>
          </a:p>
          <a:p>
            <a:pPr algn="ctr"/>
            <a:r>
              <a:rPr lang="de-AT" dirty="0"/>
              <a:t>* &gt; 1 Jahr beschäftigt, unfreiwillig arbeitslos, arbeitswillig</a:t>
            </a:r>
          </a:p>
          <a:p>
            <a:pPr algn="ctr"/>
            <a:r>
              <a:rPr lang="de-AT" dirty="0"/>
              <a:t>* &lt; 1 Jahr beschäftigt, </a:t>
            </a:r>
            <a:r>
              <a:rPr lang="de-AT" dirty="0" err="1"/>
              <a:t>etc</a:t>
            </a:r>
            <a:r>
              <a:rPr lang="de-AT" dirty="0"/>
              <a:t> – auf 6 Monate begrenzt </a:t>
            </a:r>
          </a:p>
        </p:txBody>
      </p:sp>
    </p:spTree>
    <p:extLst>
      <p:ext uri="{BB962C8B-B14F-4D97-AF65-F5344CB8AC3E}">
        <p14:creationId xmlns:p14="http://schemas.microsoft.com/office/powerpoint/2010/main" val="1158013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2A3050-DF75-75AA-F1CB-061A527CC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Rechtsprechung des EuGH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FC9601C-C52F-0DF5-4D72-B8E6CB163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450" y="2362201"/>
            <a:ext cx="11544475" cy="381476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e-AT" dirty="0"/>
              <a:t>	                0		 3 Monate					 	5 Jahre</a:t>
            </a:r>
            <a:r>
              <a:rPr lang="de-AT" sz="2200" dirty="0"/>
              <a:t>	</a:t>
            </a:r>
            <a:endParaRPr lang="de-AT" sz="2600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RL 2004/38: 	    Art 6/Art 24 (2)			 Art 7 (1) (b)</a:t>
            </a:r>
          </a:p>
          <a:p>
            <a:pPr marL="0" indent="0">
              <a:spcBef>
                <a:spcPts val="0"/>
              </a:spcBef>
              <a:buNone/>
            </a:pPr>
            <a:endParaRPr lang="de-AT" dirty="0"/>
          </a:p>
          <a:p>
            <a:r>
              <a:rPr lang="de-AT" sz="2700" i="1" dirty="0"/>
              <a:t>Garcia Nieto (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C-299/14</a:t>
            </a:r>
            <a:r>
              <a:rPr lang="de-AT" sz="2700" i="1" dirty="0"/>
              <a:t>): arbeitssuchend/GS	* Brey C-140/12: Pensionist/AZ	</a:t>
            </a:r>
          </a:p>
          <a:p>
            <a:r>
              <a:rPr lang="de-AT" sz="27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Bogatu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(C-322/17): arbeitslos/FL		* </a:t>
            </a:r>
            <a:r>
              <a:rPr lang="de-AT" sz="27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Dano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27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C‑333/13: nicht erwerbstätig/GS </a:t>
            </a:r>
            <a:r>
              <a:rPr lang="de-AT" sz="2700" i="1" dirty="0"/>
              <a:t>	</a:t>
            </a:r>
            <a:endParaRPr lang="de-AT" sz="2700" dirty="0"/>
          </a:p>
          <a:p>
            <a:r>
              <a:rPr lang="de-AT" sz="27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de-AT" sz="2700" i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(C</a:t>
            </a:r>
            <a:r>
              <a:rPr lang="de-AT" sz="2700" dirty="0">
                <a:effectLst/>
                <a:ea typeface="Calibri" panose="020F0502020204030204" pitchFamily="34" charset="0"/>
                <a:cs typeface="Cambria Math" panose="02040503050406030204" pitchFamily="18" charset="0"/>
              </a:rPr>
              <a:t>‑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411/20): nicht erwerbstätig/FL	</a:t>
            </a:r>
            <a:r>
              <a:rPr lang="de-AT" sz="2700" dirty="0"/>
              <a:t>	* </a:t>
            </a:r>
            <a:r>
              <a:rPr lang="de-AT" sz="27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Alimanovic</a:t>
            </a:r>
            <a:r>
              <a:rPr lang="de-AT" sz="27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67/14: &lt; 1 Jahr beschäftigt, über 6 Mo arbeitssuchend/GS </a:t>
            </a:r>
            <a:endParaRPr lang="de-AT" sz="2700" dirty="0"/>
          </a:p>
          <a:p>
            <a:pPr marL="457200" lvl="1" indent="0">
              <a:spcBef>
                <a:spcPts val="1000"/>
              </a:spcBef>
              <a:buNone/>
            </a:pPr>
            <a:r>
              <a:rPr lang="de-AT" sz="2700" dirty="0"/>
              <a:t>					* </a:t>
            </a:r>
            <a:r>
              <a:rPr lang="de-AT" sz="2700" i="1" dirty="0" err="1"/>
              <a:t>Tarola</a:t>
            </a:r>
            <a:r>
              <a:rPr lang="de-AT" sz="2700" dirty="0"/>
              <a:t> C 483/17: 2 Wo gearbeitet, arbeitssuchend/</a:t>
            </a:r>
            <a:r>
              <a:rPr lang="de-AT" sz="2700" dirty="0" err="1"/>
              <a:t>jobseeker</a:t>
            </a:r>
            <a:r>
              <a:rPr lang="de-AT" sz="2700" dirty="0"/>
              <a:t> </a:t>
            </a:r>
            <a:r>
              <a:rPr lang="de-AT" sz="2700" dirty="0" err="1"/>
              <a:t>allowance</a:t>
            </a:r>
            <a:endParaRPr lang="de-AT" sz="2700" dirty="0"/>
          </a:p>
          <a:p>
            <a:pPr marL="457200" lvl="1" indent="0">
              <a:spcBef>
                <a:spcPts val="1000"/>
              </a:spcBef>
              <a:buNone/>
            </a:pPr>
            <a:r>
              <a:rPr lang="de-AT" sz="2700" dirty="0"/>
              <a:t>					* </a:t>
            </a:r>
            <a:r>
              <a:rPr lang="de-AT" sz="2700" i="1" dirty="0"/>
              <a:t>A</a:t>
            </a:r>
            <a:r>
              <a:rPr lang="de-AT" sz="2700" dirty="0"/>
              <a:t> C-535/19: nicht erwerbstätig/KV</a:t>
            </a:r>
          </a:p>
          <a:p>
            <a:pPr marL="457200" lvl="1" indent="0">
              <a:spcBef>
                <a:spcPts val="1000"/>
              </a:spcBef>
              <a:buNone/>
            </a:pPr>
            <a:r>
              <a:rPr lang="de-AT" sz="2700" dirty="0"/>
              <a:t>					* </a:t>
            </a:r>
            <a:r>
              <a:rPr lang="de-AT" sz="2700" i="1" dirty="0"/>
              <a:t>CG</a:t>
            </a:r>
            <a:r>
              <a:rPr lang="de-AT" sz="2700" dirty="0"/>
              <a:t> C-709/20: nicht erwerbstätig/universal </a:t>
            </a:r>
            <a:r>
              <a:rPr lang="de-AT" sz="2700" dirty="0" err="1"/>
              <a:t>credit</a:t>
            </a:r>
            <a:endParaRPr lang="de-AT" sz="2700" dirty="0"/>
          </a:p>
          <a:p>
            <a:pPr marL="457200" lvl="1" indent="0">
              <a:spcBef>
                <a:spcPts val="1000"/>
              </a:spcBef>
              <a:buNone/>
            </a:pPr>
            <a:r>
              <a:rPr lang="de-AT" sz="2700" dirty="0"/>
              <a:t>					* </a:t>
            </a:r>
            <a:r>
              <a:rPr lang="de-AT" sz="2700" i="1" dirty="0"/>
              <a:t>Jobcenter Krefeld </a:t>
            </a:r>
            <a:r>
              <a:rPr lang="de-AT" sz="2700" dirty="0"/>
              <a:t>C-181/19: arbeitssuchend/GS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5CA1A3-B366-E016-1C37-2CA5A2E9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16ED34-D99B-ABF9-AE13-0C97B851A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37FABE2-E3C2-1ED4-2DE8-E5A68019B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49394-0141-4681-AEBD-833D9B3076DF}" type="slidenum">
              <a:rPr lang="de-AT" smtClean="0"/>
              <a:pPr/>
              <a:t>9</a:t>
            </a:fld>
            <a:endParaRPr lang="de-AT"/>
          </a:p>
        </p:txBody>
      </p:sp>
      <p:sp>
        <p:nvSpPr>
          <p:cNvPr id="9" name="Minuszeichen 8">
            <a:extLst>
              <a:ext uri="{FF2B5EF4-FFF2-40B4-BE49-F238E27FC236}">
                <a16:creationId xmlns:a16="http://schemas.microsoft.com/office/drawing/2014/main" id="{667427FA-7874-DF6F-3561-B809A39D921F}"/>
              </a:ext>
            </a:extLst>
          </p:cNvPr>
          <p:cNvSpPr/>
          <p:nvPr/>
        </p:nvSpPr>
        <p:spPr>
          <a:xfrm>
            <a:off x="2209800" y="2480761"/>
            <a:ext cx="2674952" cy="545284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  <p:sp>
        <p:nvSpPr>
          <p:cNvPr id="10" name="Minuszeichen 9">
            <a:extLst>
              <a:ext uri="{FF2B5EF4-FFF2-40B4-BE49-F238E27FC236}">
                <a16:creationId xmlns:a16="http://schemas.microsoft.com/office/drawing/2014/main" id="{02315B1D-41D6-F36C-2B99-06030D695E46}"/>
              </a:ext>
            </a:extLst>
          </p:cNvPr>
          <p:cNvSpPr/>
          <p:nvPr/>
        </p:nvSpPr>
        <p:spPr>
          <a:xfrm>
            <a:off x="3305438" y="2533075"/>
            <a:ext cx="9163050" cy="440657"/>
          </a:xfrm>
          <a:prstGeom prst="mathMinu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065901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1238</Words>
  <Application>Microsoft Office PowerPoint</Application>
  <PresentationFormat>Breitbild</PresentationFormat>
  <Paragraphs>113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Franklin Gothic Book</vt:lpstr>
      <vt:lpstr>Franklin Gothic Demi</vt:lpstr>
      <vt:lpstr>Office</vt:lpstr>
      <vt:lpstr>Zugang nicht erwerbstätiger Unionsbürger:innen zu Sozial- und Gesundheitsleistungen: EU-Rechtsrahmen und neue EuGH-Rechtsprechung </vt:lpstr>
      <vt:lpstr>Agenda</vt:lpstr>
      <vt:lpstr>Einführung</vt:lpstr>
      <vt:lpstr>Rechtlicher Hintergrund</vt:lpstr>
      <vt:lpstr>Rechtlicher Hintergrund</vt:lpstr>
      <vt:lpstr>Rechtlicher Hintergrund</vt:lpstr>
      <vt:lpstr>Rechtlicher Rahmen RL 2004/38</vt:lpstr>
      <vt:lpstr>Rechtlicher Rahmen RL 2004/38</vt:lpstr>
      <vt:lpstr>Rechtsprechung des EuGH</vt:lpstr>
      <vt:lpstr>Rechtsprechung des EuGH</vt:lpstr>
      <vt:lpstr>Rechtsprechung des EuGH</vt:lpstr>
      <vt:lpstr>Rechtsprechung des EuGH</vt:lpstr>
      <vt:lpstr>Fazit</vt:lpstr>
      <vt:lpstr>PowerPoint-Präsentation</vt:lpstr>
    </vt:vector>
  </TitlesOfParts>
  <Company>Universität Salzburg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Kunstmann Hermann</dc:creator>
  <cp:lastModifiedBy>Felten Elias</cp:lastModifiedBy>
  <cp:revision>21</cp:revision>
  <dcterms:created xsi:type="dcterms:W3CDTF">2020-07-07T11:53:49Z</dcterms:created>
  <dcterms:modified xsi:type="dcterms:W3CDTF">2024-06-10T17:24:22Z</dcterms:modified>
</cp:coreProperties>
</file>