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1" r:id="rId6"/>
    <p:sldId id="263" r:id="rId7"/>
    <p:sldId id="259" r:id="rId8"/>
    <p:sldId id="260" r:id="rId9"/>
    <p:sldId id="265" r:id="rId10"/>
    <p:sldId id="266"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de-DE"/>
              <a:t>Mastertitelformat bearbeiten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4509A250-FF31-4206-8172-F9D3106AACB1}" type="datetimeFigureOut">
              <a:rPr lang="en-US" dirty="0"/>
              <a:t>5/29/2024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de-DE"/>
              <a:t>Mastertitelformat bearbeiten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4"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de-DE"/>
              <a:t>Mastertitelformat bearbeiten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de-DE"/>
              <a:t>Mastertextformat bearbeiten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4"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a:t>Mastertitelformat bearbeiten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a:t>Mastertitelformat bearbeiten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nchorCtr="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de-DE"/>
              <a:t>Mastertitelformat bearbeiten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796027F-7875-4030-9381-8BD8C4F21935}" type="datetimeFigureOut">
              <a:rPr lang="en-US" dirty="0"/>
              <a:t>5/29/2024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7" name="Date Placeholder 4"/>
          <p:cNvSpPr>
            <a:spLocks noGrp="1"/>
          </p:cNvSpPr>
          <p:nvPr>
            <p:ph type="dt" sz="half" idx="10"/>
          </p:nvPr>
        </p:nvSpPr>
        <p:spPr/>
        <p:txBody>
          <a:bodyPr/>
          <a:lstStyle/>
          <a:p>
            <a:fld id="{4509A250-FF31-4206-8172-F9D3106AACB1}" type="datetimeFigureOut">
              <a:rPr lang="en-US" dirty="0"/>
              <a:t>5/29/2024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de-DE"/>
              <a:t>Mastertitelformat bearbeiten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4509A250-FF31-4206-8172-F9D3106AACB1}" type="datetimeFigureOut">
              <a:rPr lang="en-US" dirty="0"/>
              <a:t>5/29/2024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de-DE"/>
              <a:t>Mastertitelformat bearbeiten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5/29/2024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voelzke.ks@gmail.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2C4909-CEB6-70E0-F851-EBDE780D4271}"/>
              </a:ext>
            </a:extLst>
          </p:cNvPr>
          <p:cNvSpPr>
            <a:spLocks noGrp="1"/>
          </p:cNvSpPr>
          <p:nvPr>
            <p:ph type="ctrTitle"/>
          </p:nvPr>
        </p:nvSpPr>
        <p:spPr/>
        <p:txBody>
          <a:bodyPr/>
          <a:lstStyle/>
          <a:p>
            <a:r>
              <a:rPr lang="de-DE" sz="3600" dirty="0"/>
              <a:t>Zugang nicht erwerbstätiger Unionsbürgerinnen zu Sozial- und Gesundheitsleistungen: SGB II, SGB XII und </a:t>
            </a:r>
            <a:r>
              <a:rPr lang="de-DE" sz="3600"/>
              <a:t>die Rechtsprechung </a:t>
            </a:r>
            <a:r>
              <a:rPr lang="de-DE" sz="3600" dirty="0"/>
              <a:t>der Sozialgerichte</a:t>
            </a:r>
          </a:p>
        </p:txBody>
      </p:sp>
      <p:sp>
        <p:nvSpPr>
          <p:cNvPr id="3" name="Untertitel 2">
            <a:extLst>
              <a:ext uri="{FF2B5EF4-FFF2-40B4-BE49-F238E27FC236}">
                <a16:creationId xmlns:a16="http://schemas.microsoft.com/office/drawing/2014/main" id="{87EC8A24-3467-6591-720A-25394C6E5F5B}"/>
              </a:ext>
            </a:extLst>
          </p:cNvPr>
          <p:cNvSpPr>
            <a:spLocks noGrp="1"/>
          </p:cNvSpPr>
          <p:nvPr>
            <p:ph type="subTitle" idx="1"/>
          </p:nvPr>
        </p:nvSpPr>
        <p:spPr>
          <a:xfrm>
            <a:off x="1154955" y="4876800"/>
            <a:ext cx="8825658" cy="762000"/>
          </a:xfrm>
        </p:spPr>
        <p:txBody>
          <a:bodyPr>
            <a:normAutofit/>
          </a:bodyPr>
          <a:lstStyle/>
          <a:p>
            <a:r>
              <a:rPr lang="de-DE" sz="1800" dirty="0"/>
              <a:t>Prof. Dr. Thomas Voelzke, Vizepräsident des BSG a.D.</a:t>
            </a:r>
          </a:p>
          <a:p>
            <a:endParaRPr lang="de-DE" sz="1800" dirty="0"/>
          </a:p>
        </p:txBody>
      </p:sp>
    </p:spTree>
    <p:extLst>
      <p:ext uri="{BB962C8B-B14F-4D97-AF65-F5344CB8AC3E}">
        <p14:creationId xmlns:p14="http://schemas.microsoft.com/office/powerpoint/2010/main" val="1204166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DD4346-BFB6-83E1-14A3-2030DD5A6DDE}"/>
              </a:ext>
            </a:extLst>
          </p:cNvPr>
          <p:cNvSpPr>
            <a:spLocks noGrp="1"/>
          </p:cNvSpPr>
          <p:nvPr>
            <p:ph type="title"/>
          </p:nvPr>
        </p:nvSpPr>
        <p:spPr/>
        <p:txBody>
          <a:bodyPr/>
          <a:lstStyle/>
          <a:p>
            <a:r>
              <a:rPr lang="de-DE" dirty="0"/>
              <a:t>4. Ausblick</a:t>
            </a:r>
          </a:p>
        </p:txBody>
      </p:sp>
      <p:sp>
        <p:nvSpPr>
          <p:cNvPr id="3" name="Inhaltsplatzhalter 2">
            <a:extLst>
              <a:ext uri="{FF2B5EF4-FFF2-40B4-BE49-F238E27FC236}">
                <a16:creationId xmlns:a16="http://schemas.microsoft.com/office/drawing/2014/main" id="{6EEC27DB-3957-0D52-EFE6-4B980A884FE9}"/>
              </a:ext>
            </a:extLst>
          </p:cNvPr>
          <p:cNvSpPr>
            <a:spLocks noGrp="1"/>
          </p:cNvSpPr>
          <p:nvPr>
            <p:ph idx="1"/>
          </p:nvPr>
        </p:nvSpPr>
        <p:spPr/>
        <p:txBody>
          <a:bodyPr/>
          <a:lstStyle/>
          <a:p>
            <a:r>
              <a:rPr lang="de-DE" sz="2400" b="1" dirty="0"/>
              <a:t>B 4 AS 12/23 R</a:t>
            </a:r>
          </a:p>
          <a:p>
            <a:r>
              <a:rPr lang="de-DE" sz="2400" b="1" dirty="0"/>
              <a:t>Vorinstanz: Landessozialgericht Nordrhein-Westfalen, L 12 AS 245/21, 14.06.2023</a:t>
            </a:r>
          </a:p>
          <a:p>
            <a:endParaRPr lang="de-DE" sz="2400" b="1" dirty="0"/>
          </a:p>
          <a:p>
            <a:r>
              <a:rPr lang="de-DE" sz="2400" b="1" dirty="0"/>
              <a:t>Kann die Inanspruchnahme des unionsrechtlichen Freizügigkeitsrechts aus § 2 Absatz 2 Nummer 3 FreizügG/EU 2004 als nicht niedergelassener Erbringer von Dienstleistungen einem "gewöhnlichen Aufenthalt" im Bundesgebiet im Sinne von § 7 Absatz 1 Satz 4 SGB II entgegenstehen?</a:t>
            </a:r>
          </a:p>
        </p:txBody>
      </p:sp>
    </p:spTree>
    <p:extLst>
      <p:ext uri="{BB962C8B-B14F-4D97-AF65-F5344CB8AC3E}">
        <p14:creationId xmlns:p14="http://schemas.microsoft.com/office/powerpoint/2010/main" val="1169165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4A4680-95C0-5702-CEA9-ACD606452BAA}"/>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FFDA9BFD-5D56-0AD6-FBD1-4DDA45CC7F76}"/>
              </a:ext>
            </a:extLst>
          </p:cNvPr>
          <p:cNvSpPr>
            <a:spLocks noGrp="1"/>
          </p:cNvSpPr>
          <p:nvPr>
            <p:ph idx="1"/>
          </p:nvPr>
        </p:nvSpPr>
        <p:spPr/>
        <p:txBody>
          <a:bodyPr>
            <a:normAutofit/>
          </a:bodyPr>
          <a:lstStyle/>
          <a:p>
            <a:r>
              <a:rPr lang="de-DE" sz="3200" dirty="0"/>
              <a:t>Vielen Dank für Ihre Aufmerksamkeit!</a:t>
            </a:r>
          </a:p>
          <a:p>
            <a:r>
              <a:rPr lang="de-DE" sz="2400" dirty="0"/>
              <a:t>Prof. Dr. Thomas Voelzke</a:t>
            </a:r>
          </a:p>
          <a:p>
            <a:r>
              <a:rPr lang="de-DE" sz="2400" dirty="0">
                <a:hlinkClick r:id="rId2"/>
              </a:rPr>
              <a:t>voelzke.ks@gmail.com</a:t>
            </a:r>
            <a:endParaRPr lang="de-DE" sz="2400" dirty="0"/>
          </a:p>
          <a:p>
            <a:r>
              <a:rPr lang="de-DE" sz="2400" dirty="0"/>
              <a:t>+49 1716819212</a:t>
            </a:r>
          </a:p>
        </p:txBody>
      </p:sp>
    </p:spTree>
    <p:extLst>
      <p:ext uri="{BB962C8B-B14F-4D97-AF65-F5344CB8AC3E}">
        <p14:creationId xmlns:p14="http://schemas.microsoft.com/office/powerpoint/2010/main" val="210111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8E1126-4C25-570B-1DBA-0846E9CEF69F}"/>
              </a:ext>
            </a:extLst>
          </p:cNvPr>
          <p:cNvSpPr>
            <a:spLocks noGrp="1"/>
          </p:cNvSpPr>
          <p:nvPr>
            <p:ph type="title"/>
          </p:nvPr>
        </p:nvSpPr>
        <p:spPr/>
        <p:txBody>
          <a:bodyPr/>
          <a:lstStyle/>
          <a:p>
            <a:r>
              <a:rPr lang="de-DE" dirty="0"/>
              <a:t>1. EINFÜHRUNG</a:t>
            </a:r>
          </a:p>
        </p:txBody>
      </p:sp>
      <p:sp>
        <p:nvSpPr>
          <p:cNvPr id="3" name="Inhaltsplatzhalter 2">
            <a:extLst>
              <a:ext uri="{FF2B5EF4-FFF2-40B4-BE49-F238E27FC236}">
                <a16:creationId xmlns:a16="http://schemas.microsoft.com/office/drawing/2014/main" id="{9F9B7027-D104-2C62-34D7-ABC292FF15EA}"/>
              </a:ext>
            </a:extLst>
          </p:cNvPr>
          <p:cNvSpPr>
            <a:spLocks noGrp="1"/>
          </p:cNvSpPr>
          <p:nvPr>
            <p:ph idx="1"/>
          </p:nvPr>
        </p:nvSpPr>
        <p:spPr/>
        <p:txBody>
          <a:bodyPr/>
          <a:lstStyle/>
          <a:p>
            <a:endParaRPr lang="de-DE" dirty="0"/>
          </a:p>
          <a:p>
            <a:r>
              <a:rPr lang="de-DE" sz="2400" dirty="0"/>
              <a:t>BSG, Urteil vom 14. Juni 2018 – B 14 AS 28/17 R –, </a:t>
            </a:r>
            <a:r>
              <a:rPr lang="de-DE" sz="2400" dirty="0" err="1"/>
              <a:t>Rz</a:t>
            </a:r>
            <a:r>
              <a:rPr lang="de-DE" sz="2400" dirty="0"/>
              <a:t> 28:</a:t>
            </a:r>
          </a:p>
          <a:p>
            <a:r>
              <a:rPr lang="de-DE" sz="2400" dirty="0"/>
              <a:t>„Die zu gewährleistende materielle Vergleichbarkeit ist aufgrund der Vergleichbarkeit der existenzsicherungsrechtlichen Leistungssysteme des SGB II, SGB XII und AsylbLG mit Blick auf die Gewährleistung eines menschenwürdigen Existenzminimums gewahrt (…), auch wenn unterschiedliche Aufenthaltsrechte zum Zugang zu unterschiedlichen Leistungssystemen führen können.“</a:t>
            </a:r>
          </a:p>
        </p:txBody>
      </p:sp>
    </p:spTree>
    <p:extLst>
      <p:ext uri="{BB962C8B-B14F-4D97-AF65-F5344CB8AC3E}">
        <p14:creationId xmlns:p14="http://schemas.microsoft.com/office/powerpoint/2010/main" val="162052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53620-9515-2BDC-8A5B-C17ED60CDADA}"/>
              </a:ext>
            </a:extLst>
          </p:cNvPr>
          <p:cNvSpPr>
            <a:spLocks noGrp="1"/>
          </p:cNvSpPr>
          <p:nvPr>
            <p:ph type="title"/>
          </p:nvPr>
        </p:nvSpPr>
        <p:spPr/>
        <p:txBody>
          <a:bodyPr/>
          <a:lstStyle/>
          <a:p>
            <a:r>
              <a:rPr lang="de-DE" dirty="0"/>
              <a:t>2. SGB II</a:t>
            </a:r>
          </a:p>
        </p:txBody>
      </p:sp>
      <p:sp>
        <p:nvSpPr>
          <p:cNvPr id="3" name="Inhaltsplatzhalter 2">
            <a:extLst>
              <a:ext uri="{FF2B5EF4-FFF2-40B4-BE49-F238E27FC236}">
                <a16:creationId xmlns:a16="http://schemas.microsoft.com/office/drawing/2014/main" id="{DA0EA9AA-DF0A-6F97-5ECC-5483A34CB860}"/>
              </a:ext>
            </a:extLst>
          </p:cNvPr>
          <p:cNvSpPr>
            <a:spLocks noGrp="1"/>
          </p:cNvSpPr>
          <p:nvPr>
            <p:ph idx="1"/>
          </p:nvPr>
        </p:nvSpPr>
        <p:spPr/>
        <p:txBody>
          <a:bodyPr>
            <a:normAutofit fontScale="85000" lnSpcReduction="10000"/>
          </a:bodyPr>
          <a:lstStyle/>
          <a:p>
            <a:r>
              <a:rPr lang="de-DE" b="1" dirty="0"/>
              <a:t>§ 7 SGB II (Leistungsberechtigte)</a:t>
            </a:r>
          </a:p>
          <a:p>
            <a:r>
              <a:rPr lang="de-DE" dirty="0"/>
              <a:t>(1) ….</a:t>
            </a:r>
          </a:p>
          <a:p>
            <a:r>
              <a:rPr lang="de-DE" dirty="0"/>
              <a:t>Ausgenommen sind</a:t>
            </a:r>
          </a:p>
          <a:p>
            <a:r>
              <a:rPr lang="de-DE" dirty="0"/>
              <a:t>1. Ausländerinnen und Ausländer, die weder in der Bundesrepublik Deutschland Arbeitnehmerinnen, Arbeitnehmer oder Selbständige noch aufgrund des § 2 Absatz 3 des Freizügigkeitsgesetzes/EU freizügigkeitsberechtigt sind, und ihre Familienangehörigen für die ersten drei Monate ihres Aufenthalts,</a:t>
            </a:r>
          </a:p>
          <a:p>
            <a:r>
              <a:rPr lang="de-DE" dirty="0"/>
              <a:t>2. Ausländerinnen und Ausländer,</a:t>
            </a:r>
          </a:p>
          <a:p>
            <a:r>
              <a:rPr lang="de-DE" dirty="0"/>
              <a:t>a) die kein Aufenthaltsrecht haben oder</a:t>
            </a:r>
          </a:p>
          <a:p>
            <a:r>
              <a:rPr lang="de-DE" dirty="0"/>
              <a:t>b) deren Aufenthaltsrecht sich allein aus dem Zweck der Arbeitsuche ergibt,</a:t>
            </a:r>
          </a:p>
          <a:p>
            <a:r>
              <a:rPr lang="de-DE" dirty="0"/>
              <a:t>und ihre Familienangehörigen,</a:t>
            </a:r>
          </a:p>
          <a:p>
            <a:r>
              <a:rPr lang="de-DE" dirty="0"/>
              <a:t>3. Leistungsberechtigte nach § 1 des Asylbewerberleistungsgesetzes.</a:t>
            </a:r>
          </a:p>
          <a:p>
            <a:endParaRPr lang="de-DE" dirty="0"/>
          </a:p>
        </p:txBody>
      </p:sp>
    </p:spTree>
    <p:extLst>
      <p:ext uri="{BB962C8B-B14F-4D97-AF65-F5344CB8AC3E}">
        <p14:creationId xmlns:p14="http://schemas.microsoft.com/office/powerpoint/2010/main" val="234761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53620-9515-2BDC-8A5B-C17ED60CDADA}"/>
              </a:ext>
            </a:extLst>
          </p:cNvPr>
          <p:cNvSpPr>
            <a:spLocks noGrp="1"/>
          </p:cNvSpPr>
          <p:nvPr>
            <p:ph type="title"/>
          </p:nvPr>
        </p:nvSpPr>
        <p:spPr/>
        <p:txBody>
          <a:bodyPr/>
          <a:lstStyle/>
          <a:p>
            <a:r>
              <a:rPr lang="de-DE" dirty="0"/>
              <a:t>2. SGB II</a:t>
            </a:r>
          </a:p>
        </p:txBody>
      </p:sp>
      <p:sp>
        <p:nvSpPr>
          <p:cNvPr id="3" name="Inhaltsplatzhalter 2">
            <a:extLst>
              <a:ext uri="{FF2B5EF4-FFF2-40B4-BE49-F238E27FC236}">
                <a16:creationId xmlns:a16="http://schemas.microsoft.com/office/drawing/2014/main" id="{DA0EA9AA-DF0A-6F97-5ECC-5483A34CB860}"/>
              </a:ext>
            </a:extLst>
          </p:cNvPr>
          <p:cNvSpPr>
            <a:spLocks noGrp="1"/>
          </p:cNvSpPr>
          <p:nvPr>
            <p:ph idx="1"/>
          </p:nvPr>
        </p:nvSpPr>
        <p:spPr/>
        <p:txBody>
          <a:bodyPr>
            <a:normAutofit/>
          </a:bodyPr>
          <a:lstStyle/>
          <a:p>
            <a:r>
              <a:rPr lang="de-DE" sz="2400" b="1" dirty="0"/>
              <a:t>BSG, Urteil vom 3. Dezember 2015 – B 4 AS 43/15 R –: </a:t>
            </a:r>
            <a:endParaRPr lang="de-DE" sz="2400" dirty="0"/>
          </a:p>
          <a:p>
            <a:r>
              <a:rPr lang="de-DE" sz="2400" dirty="0"/>
              <a:t>Einem Ausschluss von SGB II-Leistungen entgegenstehende andere Aufenthaltsrechte von Kindern und betreuenden Eltern können sich auch aus von Kindern von Arbeitnehmern erworbenen Rechten auf Fortführung der Ausbildung nach Art 10 VO (EU) 492/2011 ergeben.</a:t>
            </a:r>
          </a:p>
          <a:p>
            <a:endParaRPr lang="de-DE" sz="2400" dirty="0"/>
          </a:p>
        </p:txBody>
      </p:sp>
    </p:spTree>
    <p:extLst>
      <p:ext uri="{BB962C8B-B14F-4D97-AF65-F5344CB8AC3E}">
        <p14:creationId xmlns:p14="http://schemas.microsoft.com/office/powerpoint/2010/main" val="2071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53620-9515-2BDC-8A5B-C17ED60CDADA}"/>
              </a:ext>
            </a:extLst>
          </p:cNvPr>
          <p:cNvSpPr>
            <a:spLocks noGrp="1"/>
          </p:cNvSpPr>
          <p:nvPr>
            <p:ph type="title"/>
          </p:nvPr>
        </p:nvSpPr>
        <p:spPr/>
        <p:txBody>
          <a:bodyPr/>
          <a:lstStyle/>
          <a:p>
            <a:r>
              <a:rPr lang="de-DE" dirty="0"/>
              <a:t>2. SGB II</a:t>
            </a:r>
          </a:p>
        </p:txBody>
      </p:sp>
      <p:sp>
        <p:nvSpPr>
          <p:cNvPr id="3" name="Inhaltsplatzhalter 2">
            <a:extLst>
              <a:ext uri="{FF2B5EF4-FFF2-40B4-BE49-F238E27FC236}">
                <a16:creationId xmlns:a16="http://schemas.microsoft.com/office/drawing/2014/main" id="{DA0EA9AA-DF0A-6F97-5ECC-5483A34CB860}"/>
              </a:ext>
            </a:extLst>
          </p:cNvPr>
          <p:cNvSpPr>
            <a:spLocks noGrp="1"/>
          </p:cNvSpPr>
          <p:nvPr>
            <p:ph idx="1"/>
          </p:nvPr>
        </p:nvSpPr>
        <p:spPr/>
        <p:txBody>
          <a:bodyPr>
            <a:normAutofit lnSpcReduction="10000"/>
          </a:bodyPr>
          <a:lstStyle/>
          <a:p>
            <a:r>
              <a:rPr lang="de-DE" sz="2400" b="1" dirty="0"/>
              <a:t>BSG, Urteil vom 3. Dezember 2015 – B 4 AS 44/15 R –: </a:t>
            </a:r>
          </a:p>
          <a:p>
            <a:r>
              <a:rPr lang="de-DE" sz="2400" dirty="0"/>
              <a:t>1. Ein materiell nicht freizügigkeitsberechtigter Unionsbürger ist in entsprechender Anwendung des Leistungsausschlusses für Arbeitsuchende von Leistungen des SGB II ausgeschlossen.</a:t>
            </a:r>
            <a:endParaRPr lang="de-DE" sz="2400" b="1" dirty="0"/>
          </a:p>
          <a:p>
            <a:r>
              <a:rPr lang="de-DE" sz="2400" dirty="0"/>
              <a:t>2. Materiell nicht freizügigkeitsberechtigte Unionsbürger können im Einzelfall Hilfe zum Lebensunterhalt nach dem Recht der Sozialhilfe als Ermessensleistung beanspruchen; das Ermessen des Sozialhilfeträgers ist im Regelfall bei einem verfestigten Aufenthalt nach mindestens sechs Monaten auf Null reduziert.</a:t>
            </a:r>
          </a:p>
          <a:p>
            <a:endParaRPr lang="de-DE" sz="2400" dirty="0"/>
          </a:p>
        </p:txBody>
      </p:sp>
    </p:spTree>
    <p:extLst>
      <p:ext uri="{BB962C8B-B14F-4D97-AF65-F5344CB8AC3E}">
        <p14:creationId xmlns:p14="http://schemas.microsoft.com/office/powerpoint/2010/main" val="2493121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53620-9515-2BDC-8A5B-C17ED60CDADA}"/>
              </a:ext>
            </a:extLst>
          </p:cNvPr>
          <p:cNvSpPr>
            <a:spLocks noGrp="1"/>
          </p:cNvSpPr>
          <p:nvPr>
            <p:ph type="title"/>
          </p:nvPr>
        </p:nvSpPr>
        <p:spPr/>
        <p:txBody>
          <a:bodyPr/>
          <a:lstStyle/>
          <a:p>
            <a:r>
              <a:rPr lang="de-DE" dirty="0"/>
              <a:t>2. SGB II</a:t>
            </a:r>
          </a:p>
        </p:txBody>
      </p:sp>
      <p:sp>
        <p:nvSpPr>
          <p:cNvPr id="3" name="Inhaltsplatzhalter 2">
            <a:extLst>
              <a:ext uri="{FF2B5EF4-FFF2-40B4-BE49-F238E27FC236}">
                <a16:creationId xmlns:a16="http://schemas.microsoft.com/office/drawing/2014/main" id="{DA0EA9AA-DF0A-6F97-5ECC-5483A34CB860}"/>
              </a:ext>
            </a:extLst>
          </p:cNvPr>
          <p:cNvSpPr>
            <a:spLocks noGrp="1"/>
          </p:cNvSpPr>
          <p:nvPr>
            <p:ph idx="1"/>
          </p:nvPr>
        </p:nvSpPr>
        <p:spPr/>
        <p:txBody>
          <a:bodyPr>
            <a:normAutofit lnSpcReduction="10000"/>
          </a:bodyPr>
          <a:lstStyle/>
          <a:p>
            <a:r>
              <a:rPr lang="de-DE" sz="2400" b="1" dirty="0"/>
              <a:t>BSG, Urteil vom 29. März 2022 – B 4 AS 2/21 R –: </a:t>
            </a:r>
            <a:endParaRPr lang="de-DE" sz="2400" dirty="0"/>
          </a:p>
          <a:p>
            <a:r>
              <a:rPr lang="de-DE" sz="2400" dirty="0"/>
              <a:t>1. Es ist mit dem Grundgesetz vereinbar, dass Ausländer, die über kein Aufenthaltsrecht zum Zweck der Arbeitssuche verfügen und denen eine Ausreise aus der Bundesrepublik Deutschland möglich sowie zumutbar ist, von Leistungen der Grundsicherung für Arbeitsuchende ausgeschlossen sind.</a:t>
            </a:r>
          </a:p>
          <a:p>
            <a:r>
              <a:rPr lang="de-DE" sz="2400" dirty="0"/>
              <a:t>2. Ein fortwirkendes Aufenthaltsrecht eines Unionsbürgers als Arbeitnehmer kann nicht auf Beschäftigungszeiten gestützt werden, die zeitlich vor einer länger als sechs Monate andauernden </a:t>
            </a:r>
            <a:r>
              <a:rPr lang="de-DE" sz="2400"/>
              <a:t>Arbeitslosigkeit liegen.</a:t>
            </a:r>
            <a:endParaRPr lang="de-DE" sz="2400" dirty="0"/>
          </a:p>
          <a:p>
            <a:endParaRPr lang="de-DE" sz="2400" dirty="0"/>
          </a:p>
        </p:txBody>
      </p:sp>
    </p:spTree>
    <p:extLst>
      <p:ext uri="{BB962C8B-B14F-4D97-AF65-F5344CB8AC3E}">
        <p14:creationId xmlns:p14="http://schemas.microsoft.com/office/powerpoint/2010/main" val="165210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4AB8FE-DEC8-59D5-26AA-C195E29C5341}"/>
              </a:ext>
            </a:extLst>
          </p:cNvPr>
          <p:cNvSpPr>
            <a:spLocks noGrp="1"/>
          </p:cNvSpPr>
          <p:nvPr>
            <p:ph type="title"/>
          </p:nvPr>
        </p:nvSpPr>
        <p:spPr/>
        <p:txBody>
          <a:bodyPr/>
          <a:lstStyle/>
          <a:p>
            <a:r>
              <a:rPr lang="de-DE" dirty="0"/>
              <a:t>3. SGB XII</a:t>
            </a:r>
          </a:p>
        </p:txBody>
      </p:sp>
      <p:sp>
        <p:nvSpPr>
          <p:cNvPr id="3" name="Inhaltsplatzhalter 2">
            <a:extLst>
              <a:ext uri="{FF2B5EF4-FFF2-40B4-BE49-F238E27FC236}">
                <a16:creationId xmlns:a16="http://schemas.microsoft.com/office/drawing/2014/main" id="{9CF14F77-41D7-C7DE-BBDA-F3DE39E9BBC1}"/>
              </a:ext>
            </a:extLst>
          </p:cNvPr>
          <p:cNvSpPr>
            <a:spLocks noGrp="1"/>
          </p:cNvSpPr>
          <p:nvPr>
            <p:ph idx="1"/>
          </p:nvPr>
        </p:nvSpPr>
        <p:spPr/>
        <p:txBody>
          <a:bodyPr>
            <a:normAutofit fontScale="92500" lnSpcReduction="10000"/>
          </a:bodyPr>
          <a:lstStyle/>
          <a:p>
            <a:r>
              <a:rPr lang="de-DE" b="1" dirty="0"/>
              <a:t>§ 23 (Sozialhilfe für Ausländerinnen und Ausländer</a:t>
            </a:r>
          </a:p>
          <a:p>
            <a:r>
              <a:rPr lang="de-DE" dirty="0"/>
              <a:t>…..</a:t>
            </a:r>
          </a:p>
          <a:p>
            <a:r>
              <a:rPr lang="de-DE" dirty="0"/>
              <a:t>(3) Ausländer und ihre Familienangehörigen erhalten keine Leistungen nach Absatz 1 oder nach dem Vierten Kapitel, wenn</a:t>
            </a:r>
          </a:p>
          <a:p>
            <a:r>
              <a:rPr lang="de-DE" dirty="0"/>
              <a:t>1. sie weder in der Bundesrepublik Deutschland Arbeitnehmer oder Selbständige noch auf Grund des § 2 Absatz 3 des Freizügigkeitsgesetzes/EU freizügigkeitsberechtigt sind, für die ersten drei Monate ihres Aufenthalts,</a:t>
            </a:r>
          </a:p>
          <a:p>
            <a:r>
              <a:rPr lang="de-DE" dirty="0"/>
              <a:t>2. sie kein Aufenthaltsrecht haben oder sich ihr Aufenthaltsrecht allein aus dem Zweck der Arbeitsuche, der Ausbildungs- oder Studienplatzsuche oder aus einer Aufenthaltserlaubnis nach § 20a des Aufenthaltsgesetzes ergibt oder</a:t>
            </a:r>
          </a:p>
          <a:p>
            <a:r>
              <a:rPr lang="de-DE" dirty="0"/>
              <a:t>3. sie eingereist sind, um Sozialhilfe zu erlangen.</a:t>
            </a:r>
          </a:p>
        </p:txBody>
      </p:sp>
    </p:spTree>
    <p:extLst>
      <p:ext uri="{BB962C8B-B14F-4D97-AF65-F5344CB8AC3E}">
        <p14:creationId xmlns:p14="http://schemas.microsoft.com/office/powerpoint/2010/main" val="1511385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DD4346-BFB6-83E1-14A3-2030DD5A6DDE}"/>
              </a:ext>
            </a:extLst>
          </p:cNvPr>
          <p:cNvSpPr>
            <a:spLocks noGrp="1"/>
          </p:cNvSpPr>
          <p:nvPr>
            <p:ph type="title"/>
          </p:nvPr>
        </p:nvSpPr>
        <p:spPr/>
        <p:txBody>
          <a:bodyPr/>
          <a:lstStyle/>
          <a:p>
            <a:r>
              <a:rPr lang="de-DE" dirty="0"/>
              <a:t>3. SGB XII</a:t>
            </a:r>
          </a:p>
        </p:txBody>
      </p:sp>
      <p:sp>
        <p:nvSpPr>
          <p:cNvPr id="3" name="Inhaltsplatzhalter 2">
            <a:extLst>
              <a:ext uri="{FF2B5EF4-FFF2-40B4-BE49-F238E27FC236}">
                <a16:creationId xmlns:a16="http://schemas.microsoft.com/office/drawing/2014/main" id="{6EEC27DB-3957-0D52-EFE6-4B980A884FE9}"/>
              </a:ext>
            </a:extLst>
          </p:cNvPr>
          <p:cNvSpPr>
            <a:spLocks noGrp="1"/>
          </p:cNvSpPr>
          <p:nvPr>
            <p:ph idx="1"/>
          </p:nvPr>
        </p:nvSpPr>
        <p:spPr/>
        <p:txBody>
          <a:bodyPr/>
          <a:lstStyle/>
          <a:p>
            <a:r>
              <a:rPr lang="de-DE" sz="2400" b="1" dirty="0"/>
              <a:t>BSG, Urteil vom 13. Juli 2023 – B 8 SO 11/22 R –:</a:t>
            </a:r>
          </a:p>
          <a:p>
            <a:r>
              <a:rPr lang="de-DE" sz="2400" dirty="0"/>
              <a:t>1. Bei Überbrückungsleistungen, die für einen begrenzten Zeitraum und in eingeschränktem Umfang einem Unionsbürger gewährt werden, handelt es sich um Hilfe zum Lebensunterhalt </a:t>
            </a:r>
            <a:r>
              <a:rPr lang="de-DE" sz="2400" dirty="0" err="1"/>
              <a:t>bzw</a:t>
            </a:r>
            <a:r>
              <a:rPr lang="de-DE" sz="2400" dirty="0"/>
              <a:t> Hilfe bei Krankheit, nicht dagegen um gegenüber der Sozialhilfe eigenständige Leistungen.</a:t>
            </a:r>
          </a:p>
          <a:p>
            <a:r>
              <a:rPr lang="de-DE" sz="2400" dirty="0"/>
              <a:t>2. Der Anspruch auf Überbrückungsleistungen setzt weder einen Ausreisewillen noch eine Ausreisebereitschaft des Ausländers voraus.</a:t>
            </a:r>
          </a:p>
        </p:txBody>
      </p:sp>
    </p:spTree>
    <p:extLst>
      <p:ext uri="{BB962C8B-B14F-4D97-AF65-F5344CB8AC3E}">
        <p14:creationId xmlns:p14="http://schemas.microsoft.com/office/powerpoint/2010/main" val="2619692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DD4346-BFB6-83E1-14A3-2030DD5A6DDE}"/>
              </a:ext>
            </a:extLst>
          </p:cNvPr>
          <p:cNvSpPr>
            <a:spLocks noGrp="1"/>
          </p:cNvSpPr>
          <p:nvPr>
            <p:ph type="title"/>
          </p:nvPr>
        </p:nvSpPr>
        <p:spPr/>
        <p:txBody>
          <a:bodyPr/>
          <a:lstStyle/>
          <a:p>
            <a:r>
              <a:rPr lang="de-DE" dirty="0"/>
              <a:t>4. Ausblick</a:t>
            </a:r>
          </a:p>
        </p:txBody>
      </p:sp>
      <p:sp>
        <p:nvSpPr>
          <p:cNvPr id="3" name="Inhaltsplatzhalter 2">
            <a:extLst>
              <a:ext uri="{FF2B5EF4-FFF2-40B4-BE49-F238E27FC236}">
                <a16:creationId xmlns:a16="http://schemas.microsoft.com/office/drawing/2014/main" id="{6EEC27DB-3957-0D52-EFE6-4B980A884FE9}"/>
              </a:ext>
            </a:extLst>
          </p:cNvPr>
          <p:cNvSpPr>
            <a:spLocks noGrp="1"/>
          </p:cNvSpPr>
          <p:nvPr>
            <p:ph idx="1"/>
          </p:nvPr>
        </p:nvSpPr>
        <p:spPr/>
        <p:txBody>
          <a:bodyPr/>
          <a:lstStyle/>
          <a:p>
            <a:r>
              <a:rPr lang="de-DE" sz="2400" b="1" dirty="0"/>
              <a:t>B 7 AS 3/24 R</a:t>
            </a:r>
          </a:p>
          <a:p>
            <a:r>
              <a:rPr lang="de-DE" sz="2400" b="1" dirty="0"/>
              <a:t>Vorinstanz: Hessisches Landessozialgericht, L 7 AS 421/22, 04.12.2023</a:t>
            </a:r>
          </a:p>
          <a:p>
            <a:endParaRPr lang="de-DE" sz="2400" b="1" dirty="0"/>
          </a:p>
          <a:p>
            <a:r>
              <a:rPr lang="de-DE" sz="2400" b="1" dirty="0"/>
              <a:t>Ist § 28 Absatz 1 Satz 1 Nummer 3 AufenthG 2004 auf die Elternteile minderjähriger lediger Unionsbürger auch anzuwenden, wenn diese minderjährigen Unionsbürger keine Deutschen sind?</a:t>
            </a:r>
          </a:p>
        </p:txBody>
      </p:sp>
    </p:spTree>
    <p:extLst>
      <p:ext uri="{BB962C8B-B14F-4D97-AF65-F5344CB8AC3E}">
        <p14:creationId xmlns:p14="http://schemas.microsoft.com/office/powerpoint/2010/main" val="1901039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739</Words>
  <Application>Microsoft Office PowerPoint</Application>
  <PresentationFormat>Breitbild</PresentationFormat>
  <Paragraphs>52</Paragraphs>
  <Slides>11</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11</vt:i4>
      </vt:variant>
    </vt:vector>
  </HeadingPairs>
  <TitlesOfParts>
    <vt:vector size="14" baseType="lpstr">
      <vt:lpstr>Century Gothic</vt:lpstr>
      <vt:lpstr>Wingdings 3</vt:lpstr>
      <vt:lpstr>Ion</vt:lpstr>
      <vt:lpstr>Zugang nicht erwerbstätiger Unionsbürgerinnen zu Sozial- und Gesundheitsleistungen: SGB II, SGB XII und die Rechtsprechung der Sozialgerichte</vt:lpstr>
      <vt:lpstr>1. EINFÜHRUNG</vt:lpstr>
      <vt:lpstr>2. SGB II</vt:lpstr>
      <vt:lpstr>2. SGB II</vt:lpstr>
      <vt:lpstr>2. SGB II</vt:lpstr>
      <vt:lpstr>2. SGB II</vt:lpstr>
      <vt:lpstr>3. SGB XII</vt:lpstr>
      <vt:lpstr>3. SGB XII</vt:lpstr>
      <vt:lpstr>4. Ausblick</vt:lpstr>
      <vt:lpstr>4. Ausblick</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Zugang nicht erwerbstätiger Unionsbürgerinnen zu Sozial- und Gesundheitsleistungen: SGB II, SGB XII und die Rechtspechung der Sozialgerichte</dc:title>
  <dc:creator>Thomas Voelzke</dc:creator>
  <cp:lastModifiedBy>Thomas Voelzke</cp:lastModifiedBy>
  <cp:revision>12</cp:revision>
  <dcterms:created xsi:type="dcterms:W3CDTF">2024-04-24T16:05:50Z</dcterms:created>
  <dcterms:modified xsi:type="dcterms:W3CDTF">2024-05-29T15:43:50Z</dcterms:modified>
</cp:coreProperties>
</file>