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0"/>
  </p:notesMasterIdLst>
  <p:handoutMasterIdLst>
    <p:handoutMasterId r:id="rId21"/>
  </p:handoutMasterIdLst>
  <p:sldIdLst>
    <p:sldId id="331" r:id="rId2"/>
    <p:sldId id="333" r:id="rId3"/>
    <p:sldId id="382" r:id="rId4"/>
    <p:sldId id="376" r:id="rId5"/>
    <p:sldId id="456" r:id="rId6"/>
    <p:sldId id="457" r:id="rId7"/>
    <p:sldId id="458" r:id="rId8"/>
    <p:sldId id="459" r:id="rId9"/>
    <p:sldId id="385" r:id="rId10"/>
    <p:sldId id="386" r:id="rId11"/>
    <p:sldId id="466" r:id="rId12"/>
    <p:sldId id="460" r:id="rId13"/>
    <p:sldId id="461" r:id="rId14"/>
    <p:sldId id="465" r:id="rId15"/>
    <p:sldId id="462" r:id="rId16"/>
    <p:sldId id="463" r:id="rId17"/>
    <p:sldId id="464" r:id="rId18"/>
    <p:sldId id="364" r:id="rId19"/>
  </p:sldIdLst>
  <p:sldSz cx="12192000" cy="6858000"/>
  <p:notesSz cx="6797675"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BA1403-8F88-D296-18E0-52DF4A39074E}" name="Nicolas Rennuy" initials="NR" userId="e045548fd4a9a93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95" autoAdjust="0"/>
    <p:restoredTop sz="86396" autoAdjust="0"/>
  </p:normalViewPr>
  <p:slideViewPr>
    <p:cSldViewPr snapToGrid="0">
      <p:cViewPr varScale="1">
        <p:scale>
          <a:sx n="72" d="100"/>
          <a:sy n="72" d="100"/>
        </p:scale>
        <p:origin x="96" y="1002"/>
      </p:cViewPr>
      <p:guideLst>
        <p:guide orient="horz" pos="2160"/>
        <p:guide pos="3840"/>
      </p:guideLst>
    </p:cSldViewPr>
  </p:slideViewPr>
  <p:outlineViewPr>
    <p:cViewPr>
      <p:scale>
        <a:sx n="33" d="100"/>
        <a:sy n="33" d="100"/>
      </p:scale>
      <p:origin x="0" y="-1447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73"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39279A-B160-4C44-9F46-29771D84BBB7}" type="doc">
      <dgm:prSet loTypeId="urn:microsoft.com/office/officeart/2005/8/layout/chevron1" loCatId="process" qsTypeId="urn:microsoft.com/office/officeart/2005/8/quickstyle/simple1" qsCatId="simple" csTypeId="urn:microsoft.com/office/officeart/2005/8/colors/accent1_2" csCatId="accent1" phldr="1"/>
      <dgm:spPr/>
    </dgm:pt>
    <dgm:pt modelId="{D82BFDC7-4CB1-4894-8976-4A26A168B188}">
      <dgm:prSet phldrT="[Text]"/>
      <dgm:spPr>
        <a:solidFill>
          <a:srgbClr val="FFC000"/>
        </a:solidFill>
      </dgm:spPr>
      <dgm:t>
        <a:bodyPr/>
        <a:lstStyle/>
        <a:p>
          <a:r>
            <a:rPr lang="de-DE" dirty="0" smtClean="0"/>
            <a:t>14 Tage Pflege</a:t>
          </a:r>
          <a:endParaRPr lang="de-DE" dirty="0"/>
        </a:p>
      </dgm:t>
    </dgm:pt>
    <dgm:pt modelId="{97636782-0DD7-45B4-8C73-407A1A70F2A9}" type="parTrans" cxnId="{F76211F8-B208-49E8-B034-E7DA7F3B81D3}">
      <dgm:prSet/>
      <dgm:spPr/>
      <dgm:t>
        <a:bodyPr/>
        <a:lstStyle/>
        <a:p>
          <a:endParaRPr lang="de-DE"/>
        </a:p>
      </dgm:t>
    </dgm:pt>
    <dgm:pt modelId="{D0CFA2D0-37BE-4608-B844-83AACD0ACBB5}" type="sibTrans" cxnId="{F76211F8-B208-49E8-B034-E7DA7F3B81D3}">
      <dgm:prSet/>
      <dgm:spPr/>
      <dgm:t>
        <a:bodyPr/>
        <a:lstStyle/>
        <a:p>
          <a:endParaRPr lang="de-DE"/>
        </a:p>
      </dgm:t>
    </dgm:pt>
    <dgm:pt modelId="{629D83C0-9284-44F1-A78C-938C38196A5A}">
      <dgm:prSet phldrT="[Text]"/>
      <dgm:spPr>
        <a:solidFill>
          <a:schemeClr val="accent5">
            <a:lumMod val="40000"/>
            <a:lumOff val="60000"/>
          </a:schemeClr>
        </a:solidFill>
      </dgm:spPr>
      <dgm:t>
        <a:bodyPr/>
        <a:lstStyle/>
        <a:p>
          <a:r>
            <a:rPr lang="de-DE" dirty="0" smtClean="0"/>
            <a:t>14 Tage ?</a:t>
          </a:r>
          <a:endParaRPr lang="de-DE" dirty="0"/>
        </a:p>
      </dgm:t>
    </dgm:pt>
    <dgm:pt modelId="{8D79539C-1236-4337-8EEB-631343F80954}" type="parTrans" cxnId="{6B2F11CA-92D0-4A91-9D24-551DE242AF2E}">
      <dgm:prSet/>
      <dgm:spPr/>
      <dgm:t>
        <a:bodyPr/>
        <a:lstStyle/>
        <a:p>
          <a:endParaRPr lang="de-DE"/>
        </a:p>
      </dgm:t>
    </dgm:pt>
    <dgm:pt modelId="{178B6BCC-BDDC-4A1E-B656-CE44B29DDE0E}" type="sibTrans" cxnId="{6B2F11CA-92D0-4A91-9D24-551DE242AF2E}">
      <dgm:prSet/>
      <dgm:spPr/>
      <dgm:t>
        <a:bodyPr/>
        <a:lstStyle/>
        <a:p>
          <a:endParaRPr lang="de-DE"/>
        </a:p>
      </dgm:t>
    </dgm:pt>
    <dgm:pt modelId="{39ED086E-FE8B-4D1A-B3C4-93EB8AFB82AA}">
      <dgm:prSet phldrT="[Text]"/>
      <dgm:spPr>
        <a:solidFill>
          <a:srgbClr val="FFC000"/>
        </a:solidFill>
      </dgm:spPr>
      <dgm:t>
        <a:bodyPr/>
        <a:lstStyle/>
        <a:p>
          <a:r>
            <a:rPr lang="de-DE" dirty="0" smtClean="0"/>
            <a:t>14 Tage Pflege</a:t>
          </a:r>
          <a:endParaRPr lang="de-DE" dirty="0"/>
        </a:p>
      </dgm:t>
    </dgm:pt>
    <dgm:pt modelId="{6CEFE96A-31EA-4BD0-AB29-54AECDD9F044}" type="parTrans" cxnId="{1E2A5AF9-6D47-4C65-BA37-3B94802E0904}">
      <dgm:prSet/>
      <dgm:spPr/>
      <dgm:t>
        <a:bodyPr/>
        <a:lstStyle/>
        <a:p>
          <a:endParaRPr lang="de-DE"/>
        </a:p>
      </dgm:t>
    </dgm:pt>
    <dgm:pt modelId="{11F180D8-D1E4-4D29-9AB2-C3A8EE0C6CE5}" type="sibTrans" cxnId="{1E2A5AF9-6D47-4C65-BA37-3B94802E0904}">
      <dgm:prSet/>
      <dgm:spPr/>
      <dgm:t>
        <a:bodyPr/>
        <a:lstStyle/>
        <a:p>
          <a:endParaRPr lang="de-DE"/>
        </a:p>
      </dgm:t>
    </dgm:pt>
    <dgm:pt modelId="{00F2D6DC-C6F6-41FD-94F5-907F2D421158}">
      <dgm:prSet/>
      <dgm:spPr>
        <a:solidFill>
          <a:schemeClr val="accent5">
            <a:lumMod val="40000"/>
            <a:lumOff val="60000"/>
          </a:schemeClr>
        </a:solidFill>
      </dgm:spPr>
      <dgm:t>
        <a:bodyPr/>
        <a:lstStyle/>
        <a:p>
          <a:r>
            <a:rPr lang="de-DE" dirty="0" smtClean="0"/>
            <a:t>14 Tage ?</a:t>
          </a:r>
          <a:endParaRPr lang="de-DE" dirty="0"/>
        </a:p>
      </dgm:t>
    </dgm:pt>
    <dgm:pt modelId="{B09E0DFD-59DE-405C-B2BE-70227EAF50D1}" type="parTrans" cxnId="{4E1F9481-87DD-4F27-A838-1528CBCD3C13}">
      <dgm:prSet/>
      <dgm:spPr/>
      <dgm:t>
        <a:bodyPr/>
        <a:lstStyle/>
        <a:p>
          <a:endParaRPr lang="de-DE"/>
        </a:p>
      </dgm:t>
    </dgm:pt>
    <dgm:pt modelId="{76BE7412-2048-479A-9CD1-52D68FFA2EAC}" type="sibTrans" cxnId="{4E1F9481-87DD-4F27-A838-1528CBCD3C13}">
      <dgm:prSet/>
      <dgm:spPr/>
      <dgm:t>
        <a:bodyPr/>
        <a:lstStyle/>
        <a:p>
          <a:endParaRPr lang="de-DE"/>
        </a:p>
      </dgm:t>
    </dgm:pt>
    <dgm:pt modelId="{C56AB358-8590-490B-952E-C45971018AB4}" type="pres">
      <dgm:prSet presAssocID="{0A39279A-B160-4C44-9F46-29771D84BBB7}" presName="Name0" presStyleCnt="0">
        <dgm:presLayoutVars>
          <dgm:dir/>
          <dgm:animLvl val="lvl"/>
          <dgm:resizeHandles val="exact"/>
        </dgm:presLayoutVars>
      </dgm:prSet>
      <dgm:spPr/>
    </dgm:pt>
    <dgm:pt modelId="{D5FCA9A4-774A-447A-BCE4-767FE7EAD8D1}" type="pres">
      <dgm:prSet presAssocID="{D82BFDC7-4CB1-4894-8976-4A26A168B188}" presName="parTxOnly" presStyleLbl="node1" presStyleIdx="0" presStyleCnt="4">
        <dgm:presLayoutVars>
          <dgm:chMax val="0"/>
          <dgm:chPref val="0"/>
          <dgm:bulletEnabled val="1"/>
        </dgm:presLayoutVars>
      </dgm:prSet>
      <dgm:spPr/>
    </dgm:pt>
    <dgm:pt modelId="{14B7C442-FE5B-4C27-B554-0DA1E0E35AE4}" type="pres">
      <dgm:prSet presAssocID="{D0CFA2D0-37BE-4608-B844-83AACD0ACBB5}" presName="parTxOnlySpace" presStyleCnt="0"/>
      <dgm:spPr/>
    </dgm:pt>
    <dgm:pt modelId="{0BAEE22B-4265-450C-A583-439F0F0C54BB}" type="pres">
      <dgm:prSet presAssocID="{629D83C0-9284-44F1-A78C-938C38196A5A}" presName="parTxOnly" presStyleLbl="node1" presStyleIdx="1" presStyleCnt="4">
        <dgm:presLayoutVars>
          <dgm:chMax val="0"/>
          <dgm:chPref val="0"/>
          <dgm:bulletEnabled val="1"/>
        </dgm:presLayoutVars>
      </dgm:prSet>
      <dgm:spPr/>
    </dgm:pt>
    <dgm:pt modelId="{C03F4A0D-0D61-4F8A-A791-7ABD333711FA}" type="pres">
      <dgm:prSet presAssocID="{178B6BCC-BDDC-4A1E-B656-CE44B29DDE0E}" presName="parTxOnlySpace" presStyleCnt="0"/>
      <dgm:spPr/>
    </dgm:pt>
    <dgm:pt modelId="{F6E9EA0C-42FA-44F4-8EC7-5341429EFB23}" type="pres">
      <dgm:prSet presAssocID="{39ED086E-FE8B-4D1A-B3C4-93EB8AFB82AA}" presName="parTxOnly" presStyleLbl="node1" presStyleIdx="2" presStyleCnt="4">
        <dgm:presLayoutVars>
          <dgm:chMax val="0"/>
          <dgm:chPref val="0"/>
          <dgm:bulletEnabled val="1"/>
        </dgm:presLayoutVars>
      </dgm:prSet>
      <dgm:spPr/>
    </dgm:pt>
    <dgm:pt modelId="{9D0F0CE0-F2D3-40F8-8883-7884F883F55C}" type="pres">
      <dgm:prSet presAssocID="{11F180D8-D1E4-4D29-9AB2-C3A8EE0C6CE5}" presName="parTxOnlySpace" presStyleCnt="0"/>
      <dgm:spPr/>
    </dgm:pt>
    <dgm:pt modelId="{12C58044-2227-41BF-B413-39123FFAB2A3}" type="pres">
      <dgm:prSet presAssocID="{00F2D6DC-C6F6-41FD-94F5-907F2D421158}" presName="parTxOnly" presStyleLbl="node1" presStyleIdx="3" presStyleCnt="4">
        <dgm:presLayoutVars>
          <dgm:chMax val="0"/>
          <dgm:chPref val="0"/>
          <dgm:bulletEnabled val="1"/>
        </dgm:presLayoutVars>
      </dgm:prSet>
      <dgm:spPr/>
    </dgm:pt>
  </dgm:ptLst>
  <dgm:cxnLst>
    <dgm:cxn modelId="{FEFEF16B-C9A6-44AA-8231-855802BB0198}" type="presOf" srcId="{0A39279A-B160-4C44-9F46-29771D84BBB7}" destId="{C56AB358-8590-490B-952E-C45971018AB4}" srcOrd="0" destOrd="0" presId="urn:microsoft.com/office/officeart/2005/8/layout/chevron1"/>
    <dgm:cxn modelId="{6B2F11CA-92D0-4A91-9D24-551DE242AF2E}" srcId="{0A39279A-B160-4C44-9F46-29771D84BBB7}" destId="{629D83C0-9284-44F1-A78C-938C38196A5A}" srcOrd="1" destOrd="0" parTransId="{8D79539C-1236-4337-8EEB-631343F80954}" sibTransId="{178B6BCC-BDDC-4A1E-B656-CE44B29DDE0E}"/>
    <dgm:cxn modelId="{578A88C7-26A9-4BBD-8EB4-635D7E018525}" type="presOf" srcId="{629D83C0-9284-44F1-A78C-938C38196A5A}" destId="{0BAEE22B-4265-450C-A583-439F0F0C54BB}" srcOrd="0" destOrd="0" presId="urn:microsoft.com/office/officeart/2005/8/layout/chevron1"/>
    <dgm:cxn modelId="{F76211F8-B208-49E8-B034-E7DA7F3B81D3}" srcId="{0A39279A-B160-4C44-9F46-29771D84BBB7}" destId="{D82BFDC7-4CB1-4894-8976-4A26A168B188}" srcOrd="0" destOrd="0" parTransId="{97636782-0DD7-45B4-8C73-407A1A70F2A9}" sibTransId="{D0CFA2D0-37BE-4608-B844-83AACD0ACBB5}"/>
    <dgm:cxn modelId="{4E1F9481-87DD-4F27-A838-1528CBCD3C13}" srcId="{0A39279A-B160-4C44-9F46-29771D84BBB7}" destId="{00F2D6DC-C6F6-41FD-94F5-907F2D421158}" srcOrd="3" destOrd="0" parTransId="{B09E0DFD-59DE-405C-B2BE-70227EAF50D1}" sibTransId="{76BE7412-2048-479A-9CD1-52D68FFA2EAC}"/>
    <dgm:cxn modelId="{26F56F0A-B076-445F-9064-7056CB98FDAF}" type="presOf" srcId="{00F2D6DC-C6F6-41FD-94F5-907F2D421158}" destId="{12C58044-2227-41BF-B413-39123FFAB2A3}" srcOrd="0" destOrd="0" presId="urn:microsoft.com/office/officeart/2005/8/layout/chevron1"/>
    <dgm:cxn modelId="{02849D68-8C68-438D-8B6B-EB793F3F169D}" type="presOf" srcId="{39ED086E-FE8B-4D1A-B3C4-93EB8AFB82AA}" destId="{F6E9EA0C-42FA-44F4-8EC7-5341429EFB23}" srcOrd="0" destOrd="0" presId="urn:microsoft.com/office/officeart/2005/8/layout/chevron1"/>
    <dgm:cxn modelId="{D93CA1EB-5816-468B-B816-2788F5331346}" type="presOf" srcId="{D82BFDC7-4CB1-4894-8976-4A26A168B188}" destId="{D5FCA9A4-774A-447A-BCE4-767FE7EAD8D1}" srcOrd="0" destOrd="0" presId="urn:microsoft.com/office/officeart/2005/8/layout/chevron1"/>
    <dgm:cxn modelId="{1E2A5AF9-6D47-4C65-BA37-3B94802E0904}" srcId="{0A39279A-B160-4C44-9F46-29771D84BBB7}" destId="{39ED086E-FE8B-4D1A-B3C4-93EB8AFB82AA}" srcOrd="2" destOrd="0" parTransId="{6CEFE96A-31EA-4BD0-AB29-54AECDD9F044}" sibTransId="{11F180D8-D1E4-4D29-9AB2-C3A8EE0C6CE5}"/>
    <dgm:cxn modelId="{20F31412-8DDB-41F4-AC35-11FF4194F135}" type="presParOf" srcId="{C56AB358-8590-490B-952E-C45971018AB4}" destId="{D5FCA9A4-774A-447A-BCE4-767FE7EAD8D1}" srcOrd="0" destOrd="0" presId="urn:microsoft.com/office/officeart/2005/8/layout/chevron1"/>
    <dgm:cxn modelId="{605EBDDE-AD17-4F56-BC2F-DE7DC61C9241}" type="presParOf" srcId="{C56AB358-8590-490B-952E-C45971018AB4}" destId="{14B7C442-FE5B-4C27-B554-0DA1E0E35AE4}" srcOrd="1" destOrd="0" presId="urn:microsoft.com/office/officeart/2005/8/layout/chevron1"/>
    <dgm:cxn modelId="{E86E134C-0CE7-42AA-ADAD-D1DA69084D0E}" type="presParOf" srcId="{C56AB358-8590-490B-952E-C45971018AB4}" destId="{0BAEE22B-4265-450C-A583-439F0F0C54BB}" srcOrd="2" destOrd="0" presId="urn:microsoft.com/office/officeart/2005/8/layout/chevron1"/>
    <dgm:cxn modelId="{05076242-AC1E-4643-AAE6-218601805636}" type="presParOf" srcId="{C56AB358-8590-490B-952E-C45971018AB4}" destId="{C03F4A0D-0D61-4F8A-A791-7ABD333711FA}" srcOrd="3" destOrd="0" presId="urn:microsoft.com/office/officeart/2005/8/layout/chevron1"/>
    <dgm:cxn modelId="{D1B48DF7-8EBB-49D1-8AD9-32CA9E34D1AE}" type="presParOf" srcId="{C56AB358-8590-490B-952E-C45971018AB4}" destId="{F6E9EA0C-42FA-44F4-8EC7-5341429EFB23}" srcOrd="4" destOrd="0" presId="urn:microsoft.com/office/officeart/2005/8/layout/chevron1"/>
    <dgm:cxn modelId="{7DC4E7F9-29D1-4E2B-BDA3-A6C972BE0EB1}" type="presParOf" srcId="{C56AB358-8590-490B-952E-C45971018AB4}" destId="{9D0F0CE0-F2D3-40F8-8883-7884F883F55C}" srcOrd="5" destOrd="0" presId="urn:microsoft.com/office/officeart/2005/8/layout/chevron1"/>
    <dgm:cxn modelId="{5DB187D3-8980-4E5A-9407-27C1BDE2AE0B}" type="presParOf" srcId="{C56AB358-8590-490B-952E-C45971018AB4}" destId="{12C58044-2227-41BF-B413-39123FFAB2A3}"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F0B032-CCC2-4934-9BCA-2FAB9BD5741F}" type="doc">
      <dgm:prSet loTypeId="urn:microsoft.com/office/officeart/2005/8/layout/chevron1" loCatId="process" qsTypeId="urn:microsoft.com/office/officeart/2005/8/quickstyle/simple1" qsCatId="simple" csTypeId="urn:microsoft.com/office/officeart/2005/8/colors/accent1_2" csCatId="accent1" phldr="1"/>
      <dgm:spPr/>
    </dgm:pt>
    <dgm:pt modelId="{ACF774E7-3810-4E71-88C7-742E0FECE5A6}">
      <dgm:prSet phldrT="[Text]"/>
      <dgm:spPr>
        <a:solidFill>
          <a:schemeClr val="accent5">
            <a:lumMod val="40000"/>
            <a:lumOff val="60000"/>
          </a:schemeClr>
        </a:solidFill>
      </dgm:spPr>
      <dgm:t>
        <a:bodyPr/>
        <a:lstStyle/>
        <a:p>
          <a:r>
            <a:rPr lang="de-DE" dirty="0" smtClean="0"/>
            <a:t>14 Tage ?</a:t>
          </a:r>
          <a:endParaRPr lang="de-DE" dirty="0"/>
        </a:p>
      </dgm:t>
    </dgm:pt>
    <dgm:pt modelId="{4C6A2B80-C90C-4CFF-AFFE-66934367DB81}" type="parTrans" cxnId="{ACD4A415-B077-4AFB-B3B0-8C5B49D054CC}">
      <dgm:prSet/>
      <dgm:spPr/>
      <dgm:t>
        <a:bodyPr/>
        <a:lstStyle/>
        <a:p>
          <a:endParaRPr lang="de-DE"/>
        </a:p>
      </dgm:t>
    </dgm:pt>
    <dgm:pt modelId="{97200627-F6DD-4698-89F0-98F8B731C9EE}" type="sibTrans" cxnId="{ACD4A415-B077-4AFB-B3B0-8C5B49D054CC}">
      <dgm:prSet/>
      <dgm:spPr/>
      <dgm:t>
        <a:bodyPr/>
        <a:lstStyle/>
        <a:p>
          <a:endParaRPr lang="de-DE"/>
        </a:p>
      </dgm:t>
    </dgm:pt>
    <dgm:pt modelId="{0C39F7F1-8A42-4F8E-862B-0671F3C2A284}">
      <dgm:prSet phldrT="[Text]"/>
      <dgm:spPr>
        <a:solidFill>
          <a:srgbClr val="FFC000"/>
        </a:solidFill>
      </dgm:spPr>
      <dgm:t>
        <a:bodyPr/>
        <a:lstStyle/>
        <a:p>
          <a:r>
            <a:rPr lang="de-DE" dirty="0" smtClean="0"/>
            <a:t>14 Tage Pflege</a:t>
          </a:r>
          <a:endParaRPr lang="de-DE" dirty="0"/>
        </a:p>
      </dgm:t>
    </dgm:pt>
    <dgm:pt modelId="{BFA8E2BA-AE76-4B51-B140-BF8C34D76BC5}" type="parTrans" cxnId="{CA1FD224-ABD6-49E4-A00D-12B21823262B}">
      <dgm:prSet/>
      <dgm:spPr/>
      <dgm:t>
        <a:bodyPr/>
        <a:lstStyle/>
        <a:p>
          <a:endParaRPr lang="de-DE"/>
        </a:p>
      </dgm:t>
    </dgm:pt>
    <dgm:pt modelId="{F8C52D37-4373-468E-B10E-9E71E74A2005}" type="sibTrans" cxnId="{CA1FD224-ABD6-49E4-A00D-12B21823262B}">
      <dgm:prSet/>
      <dgm:spPr/>
      <dgm:t>
        <a:bodyPr/>
        <a:lstStyle/>
        <a:p>
          <a:endParaRPr lang="de-DE"/>
        </a:p>
      </dgm:t>
    </dgm:pt>
    <dgm:pt modelId="{A4D1E084-E2B2-49F4-9042-07B6A1E17286}">
      <dgm:prSet phldrT="[Text]"/>
      <dgm:spPr>
        <a:solidFill>
          <a:schemeClr val="accent5">
            <a:lumMod val="40000"/>
            <a:lumOff val="60000"/>
          </a:schemeClr>
        </a:solidFill>
      </dgm:spPr>
      <dgm:t>
        <a:bodyPr/>
        <a:lstStyle/>
        <a:p>
          <a:r>
            <a:rPr lang="de-DE" dirty="0" smtClean="0"/>
            <a:t>14 Tage ?</a:t>
          </a:r>
          <a:endParaRPr lang="de-DE" dirty="0"/>
        </a:p>
      </dgm:t>
    </dgm:pt>
    <dgm:pt modelId="{9AC823C2-9541-4E39-BA85-14CC42128371}" type="parTrans" cxnId="{C2A67D71-6852-403E-8483-A114A95C397A}">
      <dgm:prSet/>
      <dgm:spPr/>
      <dgm:t>
        <a:bodyPr/>
        <a:lstStyle/>
        <a:p>
          <a:endParaRPr lang="de-DE"/>
        </a:p>
      </dgm:t>
    </dgm:pt>
    <dgm:pt modelId="{ACDE08A0-D748-4D1C-920B-F63ED3F8424B}" type="sibTrans" cxnId="{C2A67D71-6852-403E-8483-A114A95C397A}">
      <dgm:prSet/>
      <dgm:spPr/>
      <dgm:t>
        <a:bodyPr/>
        <a:lstStyle/>
        <a:p>
          <a:endParaRPr lang="de-DE"/>
        </a:p>
      </dgm:t>
    </dgm:pt>
    <dgm:pt modelId="{99258E6B-C9D1-4247-A283-684AC3C6B86E}">
      <dgm:prSet/>
      <dgm:spPr>
        <a:solidFill>
          <a:srgbClr val="FFC000"/>
        </a:solidFill>
      </dgm:spPr>
      <dgm:t>
        <a:bodyPr/>
        <a:lstStyle/>
        <a:p>
          <a:r>
            <a:rPr lang="de-DE" dirty="0" smtClean="0"/>
            <a:t>14 Tage Pflege</a:t>
          </a:r>
          <a:endParaRPr lang="de-DE" dirty="0"/>
        </a:p>
      </dgm:t>
    </dgm:pt>
    <dgm:pt modelId="{ABB59E40-A04F-47DD-92B1-FEFB26FDB774}" type="parTrans" cxnId="{2CE92D11-9292-4423-A5B5-C579BF0EBC33}">
      <dgm:prSet/>
      <dgm:spPr/>
      <dgm:t>
        <a:bodyPr/>
        <a:lstStyle/>
        <a:p>
          <a:endParaRPr lang="de-DE"/>
        </a:p>
      </dgm:t>
    </dgm:pt>
    <dgm:pt modelId="{2C769E31-5FA0-4807-BC75-5863F7D12D49}" type="sibTrans" cxnId="{2CE92D11-9292-4423-A5B5-C579BF0EBC33}">
      <dgm:prSet/>
      <dgm:spPr/>
      <dgm:t>
        <a:bodyPr/>
        <a:lstStyle/>
        <a:p>
          <a:endParaRPr lang="de-DE"/>
        </a:p>
      </dgm:t>
    </dgm:pt>
    <dgm:pt modelId="{FABCE49D-1545-40F9-A3C6-58581093D28E}" type="pres">
      <dgm:prSet presAssocID="{1EF0B032-CCC2-4934-9BCA-2FAB9BD5741F}" presName="Name0" presStyleCnt="0">
        <dgm:presLayoutVars>
          <dgm:dir/>
          <dgm:animLvl val="lvl"/>
          <dgm:resizeHandles val="exact"/>
        </dgm:presLayoutVars>
      </dgm:prSet>
      <dgm:spPr/>
    </dgm:pt>
    <dgm:pt modelId="{F975C4E4-1D24-4475-B5A5-5458E2D6C7C8}" type="pres">
      <dgm:prSet presAssocID="{ACF774E7-3810-4E71-88C7-742E0FECE5A6}" presName="parTxOnly" presStyleLbl="node1" presStyleIdx="0" presStyleCnt="4">
        <dgm:presLayoutVars>
          <dgm:chMax val="0"/>
          <dgm:chPref val="0"/>
          <dgm:bulletEnabled val="1"/>
        </dgm:presLayoutVars>
      </dgm:prSet>
      <dgm:spPr/>
    </dgm:pt>
    <dgm:pt modelId="{F43CED07-98C3-4E0E-90EF-84B41E74099D}" type="pres">
      <dgm:prSet presAssocID="{97200627-F6DD-4698-89F0-98F8B731C9EE}" presName="parTxOnlySpace" presStyleCnt="0"/>
      <dgm:spPr/>
    </dgm:pt>
    <dgm:pt modelId="{73E310D9-1A76-4786-81BA-59A65A3526D3}" type="pres">
      <dgm:prSet presAssocID="{0C39F7F1-8A42-4F8E-862B-0671F3C2A284}" presName="parTxOnly" presStyleLbl="node1" presStyleIdx="1" presStyleCnt="4">
        <dgm:presLayoutVars>
          <dgm:chMax val="0"/>
          <dgm:chPref val="0"/>
          <dgm:bulletEnabled val="1"/>
        </dgm:presLayoutVars>
      </dgm:prSet>
      <dgm:spPr/>
    </dgm:pt>
    <dgm:pt modelId="{5F3884AA-A537-4DAC-A967-4F912AA545CB}" type="pres">
      <dgm:prSet presAssocID="{F8C52D37-4373-468E-B10E-9E71E74A2005}" presName="parTxOnlySpace" presStyleCnt="0"/>
      <dgm:spPr/>
    </dgm:pt>
    <dgm:pt modelId="{DC11E186-1C11-4BCE-802A-7D1DA213F26B}" type="pres">
      <dgm:prSet presAssocID="{A4D1E084-E2B2-49F4-9042-07B6A1E17286}" presName="parTxOnly" presStyleLbl="node1" presStyleIdx="2" presStyleCnt="4">
        <dgm:presLayoutVars>
          <dgm:chMax val="0"/>
          <dgm:chPref val="0"/>
          <dgm:bulletEnabled val="1"/>
        </dgm:presLayoutVars>
      </dgm:prSet>
      <dgm:spPr/>
      <dgm:t>
        <a:bodyPr/>
        <a:lstStyle/>
        <a:p>
          <a:endParaRPr lang="de-DE"/>
        </a:p>
      </dgm:t>
    </dgm:pt>
    <dgm:pt modelId="{3832E71B-0782-44A3-97AE-3106302F24D3}" type="pres">
      <dgm:prSet presAssocID="{ACDE08A0-D748-4D1C-920B-F63ED3F8424B}" presName="parTxOnlySpace" presStyleCnt="0"/>
      <dgm:spPr/>
    </dgm:pt>
    <dgm:pt modelId="{AB163E89-0B3B-4225-A15F-59509C27EB56}" type="pres">
      <dgm:prSet presAssocID="{99258E6B-C9D1-4247-A283-684AC3C6B86E}" presName="parTxOnly" presStyleLbl="node1" presStyleIdx="3" presStyleCnt="4">
        <dgm:presLayoutVars>
          <dgm:chMax val="0"/>
          <dgm:chPref val="0"/>
          <dgm:bulletEnabled val="1"/>
        </dgm:presLayoutVars>
      </dgm:prSet>
      <dgm:spPr/>
    </dgm:pt>
  </dgm:ptLst>
  <dgm:cxnLst>
    <dgm:cxn modelId="{90B01803-0FCA-4012-AA83-B3EEF1308995}" type="presOf" srcId="{1EF0B032-CCC2-4934-9BCA-2FAB9BD5741F}" destId="{FABCE49D-1545-40F9-A3C6-58581093D28E}" srcOrd="0" destOrd="0" presId="urn:microsoft.com/office/officeart/2005/8/layout/chevron1"/>
    <dgm:cxn modelId="{2CE92D11-9292-4423-A5B5-C579BF0EBC33}" srcId="{1EF0B032-CCC2-4934-9BCA-2FAB9BD5741F}" destId="{99258E6B-C9D1-4247-A283-684AC3C6B86E}" srcOrd="3" destOrd="0" parTransId="{ABB59E40-A04F-47DD-92B1-FEFB26FDB774}" sibTransId="{2C769E31-5FA0-4807-BC75-5863F7D12D49}"/>
    <dgm:cxn modelId="{CA1FD224-ABD6-49E4-A00D-12B21823262B}" srcId="{1EF0B032-CCC2-4934-9BCA-2FAB9BD5741F}" destId="{0C39F7F1-8A42-4F8E-862B-0671F3C2A284}" srcOrd="1" destOrd="0" parTransId="{BFA8E2BA-AE76-4B51-B140-BF8C34D76BC5}" sibTransId="{F8C52D37-4373-468E-B10E-9E71E74A2005}"/>
    <dgm:cxn modelId="{D9E859FF-5391-4A7C-A928-7BC743AF2ECA}" type="presOf" srcId="{ACF774E7-3810-4E71-88C7-742E0FECE5A6}" destId="{F975C4E4-1D24-4475-B5A5-5458E2D6C7C8}" srcOrd="0" destOrd="0" presId="urn:microsoft.com/office/officeart/2005/8/layout/chevron1"/>
    <dgm:cxn modelId="{C2A67D71-6852-403E-8483-A114A95C397A}" srcId="{1EF0B032-CCC2-4934-9BCA-2FAB9BD5741F}" destId="{A4D1E084-E2B2-49F4-9042-07B6A1E17286}" srcOrd="2" destOrd="0" parTransId="{9AC823C2-9541-4E39-BA85-14CC42128371}" sibTransId="{ACDE08A0-D748-4D1C-920B-F63ED3F8424B}"/>
    <dgm:cxn modelId="{584DCEE2-68B9-451C-878A-AE6F958ED414}" type="presOf" srcId="{A4D1E084-E2B2-49F4-9042-07B6A1E17286}" destId="{DC11E186-1C11-4BCE-802A-7D1DA213F26B}" srcOrd="0" destOrd="0" presId="urn:microsoft.com/office/officeart/2005/8/layout/chevron1"/>
    <dgm:cxn modelId="{D276B163-3EFC-42C4-AA39-9ECB69D044C4}" type="presOf" srcId="{0C39F7F1-8A42-4F8E-862B-0671F3C2A284}" destId="{73E310D9-1A76-4786-81BA-59A65A3526D3}" srcOrd="0" destOrd="0" presId="urn:microsoft.com/office/officeart/2005/8/layout/chevron1"/>
    <dgm:cxn modelId="{5BC8033C-ED13-445E-A0F4-DC1B2F38DAD7}" type="presOf" srcId="{99258E6B-C9D1-4247-A283-684AC3C6B86E}" destId="{AB163E89-0B3B-4225-A15F-59509C27EB56}" srcOrd="0" destOrd="0" presId="urn:microsoft.com/office/officeart/2005/8/layout/chevron1"/>
    <dgm:cxn modelId="{ACD4A415-B077-4AFB-B3B0-8C5B49D054CC}" srcId="{1EF0B032-CCC2-4934-9BCA-2FAB9BD5741F}" destId="{ACF774E7-3810-4E71-88C7-742E0FECE5A6}" srcOrd="0" destOrd="0" parTransId="{4C6A2B80-C90C-4CFF-AFFE-66934367DB81}" sibTransId="{97200627-F6DD-4698-89F0-98F8B731C9EE}"/>
    <dgm:cxn modelId="{65411FDF-FFEF-4A7B-BBD5-5D0AA41F7D0D}" type="presParOf" srcId="{FABCE49D-1545-40F9-A3C6-58581093D28E}" destId="{F975C4E4-1D24-4475-B5A5-5458E2D6C7C8}" srcOrd="0" destOrd="0" presId="urn:microsoft.com/office/officeart/2005/8/layout/chevron1"/>
    <dgm:cxn modelId="{B42E99AD-D29D-4652-A48A-39C40A7742B5}" type="presParOf" srcId="{FABCE49D-1545-40F9-A3C6-58581093D28E}" destId="{F43CED07-98C3-4E0E-90EF-84B41E74099D}" srcOrd="1" destOrd="0" presId="urn:microsoft.com/office/officeart/2005/8/layout/chevron1"/>
    <dgm:cxn modelId="{958D4906-EAB1-428C-AC21-655214C3CC3B}" type="presParOf" srcId="{FABCE49D-1545-40F9-A3C6-58581093D28E}" destId="{73E310D9-1A76-4786-81BA-59A65A3526D3}" srcOrd="2" destOrd="0" presId="urn:microsoft.com/office/officeart/2005/8/layout/chevron1"/>
    <dgm:cxn modelId="{B581650C-43F8-4D44-8E01-473A7DDBCF45}" type="presParOf" srcId="{FABCE49D-1545-40F9-A3C6-58581093D28E}" destId="{5F3884AA-A537-4DAC-A967-4F912AA545CB}" srcOrd="3" destOrd="0" presId="urn:microsoft.com/office/officeart/2005/8/layout/chevron1"/>
    <dgm:cxn modelId="{ED847675-9FCD-4D07-9002-FE8661F4CA44}" type="presParOf" srcId="{FABCE49D-1545-40F9-A3C6-58581093D28E}" destId="{DC11E186-1C11-4BCE-802A-7D1DA213F26B}" srcOrd="4" destOrd="0" presId="urn:microsoft.com/office/officeart/2005/8/layout/chevron1"/>
    <dgm:cxn modelId="{ED2DEFB1-430E-485D-8732-B0037AD8D1B7}" type="presParOf" srcId="{FABCE49D-1545-40F9-A3C6-58581093D28E}" destId="{3832E71B-0782-44A3-97AE-3106302F24D3}" srcOrd="5" destOrd="0" presId="urn:microsoft.com/office/officeart/2005/8/layout/chevron1"/>
    <dgm:cxn modelId="{3E3FF6DE-00D4-4D6E-8757-E54F14DF4D58}" type="presParOf" srcId="{FABCE49D-1545-40F9-A3C6-58581093D28E}" destId="{AB163E89-0B3B-4225-A15F-59509C27EB56}" srcOrd="6"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FCA9A4-774A-447A-BCE4-767FE7EAD8D1}">
      <dsp:nvSpPr>
        <dsp:cNvPr id="0" name=""/>
        <dsp:cNvSpPr/>
      </dsp:nvSpPr>
      <dsp:spPr>
        <a:xfrm>
          <a:off x="3770" y="0"/>
          <a:ext cx="2194718" cy="612476"/>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kern="1200" dirty="0" smtClean="0"/>
            <a:t>14 Tage Pflege</a:t>
          </a:r>
          <a:endParaRPr lang="de-DE" sz="2000" kern="1200" dirty="0"/>
        </a:p>
      </dsp:txBody>
      <dsp:txXfrm>
        <a:off x="310008" y="0"/>
        <a:ext cx="1582242" cy="612476"/>
      </dsp:txXfrm>
    </dsp:sp>
    <dsp:sp modelId="{0BAEE22B-4265-450C-A583-439F0F0C54BB}">
      <dsp:nvSpPr>
        <dsp:cNvPr id="0" name=""/>
        <dsp:cNvSpPr/>
      </dsp:nvSpPr>
      <dsp:spPr>
        <a:xfrm>
          <a:off x="1979017" y="0"/>
          <a:ext cx="2194718" cy="612476"/>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kern="1200" dirty="0" smtClean="0"/>
            <a:t>14 Tage ?</a:t>
          </a:r>
          <a:endParaRPr lang="de-DE" sz="2000" kern="1200" dirty="0"/>
        </a:p>
      </dsp:txBody>
      <dsp:txXfrm>
        <a:off x="2285255" y="0"/>
        <a:ext cx="1582242" cy="612476"/>
      </dsp:txXfrm>
    </dsp:sp>
    <dsp:sp modelId="{F6E9EA0C-42FA-44F4-8EC7-5341429EFB23}">
      <dsp:nvSpPr>
        <dsp:cNvPr id="0" name=""/>
        <dsp:cNvSpPr/>
      </dsp:nvSpPr>
      <dsp:spPr>
        <a:xfrm>
          <a:off x="3954264" y="0"/>
          <a:ext cx="2194718" cy="612476"/>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kern="1200" dirty="0" smtClean="0"/>
            <a:t>14 Tage Pflege</a:t>
          </a:r>
          <a:endParaRPr lang="de-DE" sz="2000" kern="1200" dirty="0"/>
        </a:p>
      </dsp:txBody>
      <dsp:txXfrm>
        <a:off x="4260502" y="0"/>
        <a:ext cx="1582242" cy="612476"/>
      </dsp:txXfrm>
    </dsp:sp>
    <dsp:sp modelId="{12C58044-2227-41BF-B413-39123FFAB2A3}">
      <dsp:nvSpPr>
        <dsp:cNvPr id="0" name=""/>
        <dsp:cNvSpPr/>
      </dsp:nvSpPr>
      <dsp:spPr>
        <a:xfrm>
          <a:off x="5929510" y="0"/>
          <a:ext cx="2194718" cy="612476"/>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kern="1200" dirty="0" smtClean="0"/>
            <a:t>14 Tage ?</a:t>
          </a:r>
          <a:endParaRPr lang="de-DE" sz="2000" kern="1200" dirty="0"/>
        </a:p>
      </dsp:txBody>
      <dsp:txXfrm>
        <a:off x="6235748" y="0"/>
        <a:ext cx="1582242" cy="6124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5C4E4-1D24-4475-B5A5-5458E2D6C7C8}">
      <dsp:nvSpPr>
        <dsp:cNvPr id="0" name=""/>
        <dsp:cNvSpPr/>
      </dsp:nvSpPr>
      <dsp:spPr>
        <a:xfrm>
          <a:off x="3770" y="0"/>
          <a:ext cx="2194718" cy="581420"/>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kern="1200" dirty="0" smtClean="0"/>
            <a:t>14 Tage ?</a:t>
          </a:r>
          <a:endParaRPr lang="de-DE" sz="2000" kern="1200" dirty="0"/>
        </a:p>
      </dsp:txBody>
      <dsp:txXfrm>
        <a:off x="294480" y="0"/>
        <a:ext cx="1613298" cy="581420"/>
      </dsp:txXfrm>
    </dsp:sp>
    <dsp:sp modelId="{73E310D9-1A76-4786-81BA-59A65A3526D3}">
      <dsp:nvSpPr>
        <dsp:cNvPr id="0" name=""/>
        <dsp:cNvSpPr/>
      </dsp:nvSpPr>
      <dsp:spPr>
        <a:xfrm>
          <a:off x="1979017" y="0"/>
          <a:ext cx="2194718" cy="581420"/>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kern="1200" dirty="0" smtClean="0"/>
            <a:t>14 Tage Pflege</a:t>
          </a:r>
          <a:endParaRPr lang="de-DE" sz="2000" kern="1200" dirty="0"/>
        </a:p>
      </dsp:txBody>
      <dsp:txXfrm>
        <a:off x="2269727" y="0"/>
        <a:ext cx="1613298" cy="581420"/>
      </dsp:txXfrm>
    </dsp:sp>
    <dsp:sp modelId="{DC11E186-1C11-4BCE-802A-7D1DA213F26B}">
      <dsp:nvSpPr>
        <dsp:cNvPr id="0" name=""/>
        <dsp:cNvSpPr/>
      </dsp:nvSpPr>
      <dsp:spPr>
        <a:xfrm>
          <a:off x="3954264" y="0"/>
          <a:ext cx="2194718" cy="581420"/>
        </a:xfrm>
        <a:prstGeom prst="chevron">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kern="1200" dirty="0" smtClean="0"/>
            <a:t>14 Tage ?</a:t>
          </a:r>
          <a:endParaRPr lang="de-DE" sz="2000" kern="1200" dirty="0"/>
        </a:p>
      </dsp:txBody>
      <dsp:txXfrm>
        <a:off x="4244974" y="0"/>
        <a:ext cx="1613298" cy="581420"/>
      </dsp:txXfrm>
    </dsp:sp>
    <dsp:sp modelId="{AB163E89-0B3B-4225-A15F-59509C27EB56}">
      <dsp:nvSpPr>
        <dsp:cNvPr id="0" name=""/>
        <dsp:cNvSpPr/>
      </dsp:nvSpPr>
      <dsp:spPr>
        <a:xfrm>
          <a:off x="5929510" y="0"/>
          <a:ext cx="2194718" cy="581420"/>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de-DE" sz="2000" kern="1200" dirty="0" smtClean="0"/>
            <a:t>14 Tage Pflege</a:t>
          </a:r>
          <a:endParaRPr lang="de-DE" sz="2000" kern="1200" dirty="0"/>
        </a:p>
      </dsp:txBody>
      <dsp:txXfrm>
        <a:off x="6220220" y="0"/>
        <a:ext cx="1613298" cy="58142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0"/>
            <a:ext cx="2945659" cy="495348"/>
          </a:xfrm>
          <a:prstGeom prst="rect">
            <a:avLst/>
          </a:prstGeom>
        </p:spPr>
        <p:txBody>
          <a:bodyPr vert="horz" lIns="91440" tIns="45720" rIns="91440" bIns="45720" rtlCol="0"/>
          <a:lstStyle>
            <a:lvl1pPr algn="r">
              <a:defRPr sz="1200"/>
            </a:lvl1pPr>
          </a:lstStyle>
          <a:p>
            <a:fld id="{58A42154-9843-4EB1-9935-2DA6A371F8A0}" type="datetimeFigureOut">
              <a:rPr lang="de-DE" smtClean="0"/>
              <a:t>10.06.2024</a:t>
            </a:fld>
            <a:endParaRPr lang="de-DE"/>
          </a:p>
        </p:txBody>
      </p:sp>
      <p:sp>
        <p:nvSpPr>
          <p:cNvPr id="4" name="Fußzeilenplatzhalter 3"/>
          <p:cNvSpPr>
            <a:spLocks noGrp="1"/>
          </p:cNvSpPr>
          <p:nvPr>
            <p:ph type="ftr" sz="quarter" idx="2"/>
          </p:nvPr>
        </p:nvSpPr>
        <p:spPr>
          <a:xfrm>
            <a:off x="0" y="9377319"/>
            <a:ext cx="2945659" cy="49534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377319"/>
            <a:ext cx="2945659" cy="495347"/>
          </a:xfrm>
          <a:prstGeom prst="rect">
            <a:avLst/>
          </a:prstGeom>
        </p:spPr>
        <p:txBody>
          <a:bodyPr vert="horz" lIns="91440" tIns="45720" rIns="91440" bIns="45720" rtlCol="0" anchor="b"/>
          <a:lstStyle>
            <a:lvl1pPr algn="r">
              <a:defRPr sz="1200"/>
            </a:lvl1pPr>
          </a:lstStyle>
          <a:p>
            <a:fld id="{3D5C7818-4807-43DC-8CC1-0AA80033B165}" type="slidenum">
              <a:rPr lang="de-DE" smtClean="0"/>
              <a:t>‹Nr.›</a:t>
            </a:fld>
            <a:endParaRPr lang="de-DE"/>
          </a:p>
        </p:txBody>
      </p:sp>
    </p:spTree>
    <p:extLst>
      <p:ext uri="{BB962C8B-B14F-4D97-AF65-F5344CB8AC3E}">
        <p14:creationId xmlns:p14="http://schemas.microsoft.com/office/powerpoint/2010/main" val="286568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418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4186"/>
          </a:xfrm>
          <a:prstGeom prst="rect">
            <a:avLst/>
          </a:prstGeom>
        </p:spPr>
        <p:txBody>
          <a:bodyPr vert="horz" lIns="91440" tIns="45720" rIns="91440" bIns="45720" rtlCol="0"/>
          <a:lstStyle>
            <a:lvl1pPr algn="r">
              <a:defRPr sz="1200"/>
            </a:lvl1pPr>
          </a:lstStyle>
          <a:p>
            <a:fld id="{4D5BA7A0-EA45-49BD-96D4-F9F1753AD401}" type="datetimeFigureOut">
              <a:rPr lang="de-DE" smtClean="0"/>
              <a:t>10.06.2024</a:t>
            </a:fld>
            <a:endParaRPr lang="de-DE"/>
          </a:p>
        </p:txBody>
      </p:sp>
      <p:sp>
        <p:nvSpPr>
          <p:cNvPr id="4" name="Folienbildplatzhalter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50816"/>
            <a:ext cx="5438140" cy="3887173"/>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378477"/>
            <a:ext cx="2945659" cy="494186"/>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378477"/>
            <a:ext cx="2945659" cy="494186"/>
          </a:xfrm>
          <a:prstGeom prst="rect">
            <a:avLst/>
          </a:prstGeom>
        </p:spPr>
        <p:txBody>
          <a:bodyPr vert="horz" lIns="91440" tIns="45720" rIns="91440" bIns="45720" rtlCol="0" anchor="b"/>
          <a:lstStyle>
            <a:lvl1pPr algn="r">
              <a:defRPr sz="1200"/>
            </a:lvl1pPr>
          </a:lstStyle>
          <a:p>
            <a:fld id="{E8572184-72E9-4D80-8483-6FFDA36E56D9}" type="slidenum">
              <a:rPr lang="de-DE" smtClean="0"/>
              <a:t>‹Nr.›</a:t>
            </a:fld>
            <a:endParaRPr lang="de-DE"/>
          </a:p>
        </p:txBody>
      </p:sp>
    </p:spTree>
    <p:extLst>
      <p:ext uri="{BB962C8B-B14F-4D97-AF65-F5344CB8AC3E}">
        <p14:creationId xmlns:p14="http://schemas.microsoft.com/office/powerpoint/2010/main" val="2385643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pPr/>
              <a:t>‹Nr.›</a:t>
            </a:fld>
            <a:endParaRPr lang="en-US" dirty="0"/>
          </a:p>
        </p:txBody>
      </p:sp>
    </p:spTree>
    <p:extLst>
      <p:ext uri="{BB962C8B-B14F-4D97-AF65-F5344CB8AC3E}">
        <p14:creationId xmlns:p14="http://schemas.microsoft.com/office/powerpoint/2010/main" val="328702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pPr/>
              <a:t>‹Nr.›</a:t>
            </a:fld>
            <a:endParaRPr lang="en-US" dirty="0"/>
          </a:p>
        </p:txBody>
      </p:sp>
    </p:spTree>
    <p:extLst>
      <p:ext uri="{BB962C8B-B14F-4D97-AF65-F5344CB8AC3E}">
        <p14:creationId xmlns:p14="http://schemas.microsoft.com/office/powerpoint/2010/main" val="382190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pPr/>
              <a:t>‹Nr.›</a:t>
            </a:fld>
            <a:endParaRPr lang="en-US" dirty="0"/>
          </a:p>
        </p:txBody>
      </p:sp>
    </p:spTree>
    <p:extLst>
      <p:ext uri="{BB962C8B-B14F-4D97-AF65-F5344CB8AC3E}">
        <p14:creationId xmlns:p14="http://schemas.microsoft.com/office/powerpoint/2010/main" val="18048364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folie mit 1-zeiligem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3200"/>
            </a:lvl1pPr>
          </a:lstStyle>
          <a:p>
            <a:r>
              <a:rPr lang="de-DE" dirty="0"/>
              <a:t>Titelmasterformat durch Klicken bearbeiten</a:t>
            </a:r>
          </a:p>
        </p:txBody>
      </p:sp>
      <p:sp>
        <p:nvSpPr>
          <p:cNvPr id="8" name="Textplatzhalter 7"/>
          <p:cNvSpPr>
            <a:spLocks noGrp="1"/>
          </p:cNvSpPr>
          <p:nvPr>
            <p:ph type="body" sz="quarter" idx="13"/>
          </p:nvPr>
        </p:nvSpPr>
        <p:spPr>
          <a:xfrm>
            <a:off x="719669" y="2164801"/>
            <a:ext cx="10638367" cy="3977767"/>
          </a:xfrm>
        </p:spPr>
        <p:txBody>
          <a:bodyPr/>
          <a:lstStyle>
            <a:lvl1pPr>
              <a:lnSpc>
                <a:spcPct val="100000"/>
              </a:lnSpc>
              <a:spcAft>
                <a:spcPts val="800"/>
              </a:spcAft>
              <a:defRPr sz="2933"/>
            </a:lvl1pPr>
            <a:lvl2pPr>
              <a:defRPr sz="2667"/>
            </a:lvl2pPr>
            <a:lvl3pPr>
              <a:defRPr sz="2400"/>
            </a:lvl3pPr>
          </a:lstStyle>
          <a:p>
            <a:pPr lvl="0"/>
            <a:r>
              <a:rPr lang="de-DE" dirty="0"/>
              <a:t>Textmasterformat bearbeiten</a:t>
            </a:r>
          </a:p>
          <a:p>
            <a:pPr lvl="1"/>
            <a:r>
              <a:rPr lang="de-DE" dirty="0"/>
              <a:t>Zweite Ebene</a:t>
            </a:r>
          </a:p>
          <a:p>
            <a:pPr lvl="2"/>
            <a:r>
              <a:rPr lang="de-DE" dirty="0"/>
              <a:t>Dritte Ebene</a:t>
            </a:r>
          </a:p>
        </p:txBody>
      </p:sp>
      <p:sp>
        <p:nvSpPr>
          <p:cNvPr id="4" name="Fußzeilenplatzhalter 3"/>
          <p:cNvSpPr>
            <a:spLocks noGrp="1"/>
          </p:cNvSpPr>
          <p:nvPr>
            <p:ph type="ftr" sz="quarter" idx="11"/>
          </p:nvPr>
        </p:nvSpPr>
        <p:spPr/>
        <p:txBody>
          <a:bodyPr/>
          <a:lstStyle>
            <a:lvl1pPr>
              <a:defRPr/>
            </a:lvl1pPr>
          </a:lstStyle>
          <a:p>
            <a:r>
              <a:rPr lang="de-AT" dirty="0" err="1"/>
              <a:t>Coordination</a:t>
            </a:r>
            <a:r>
              <a:rPr lang="de-AT" dirty="0"/>
              <a:t> </a:t>
            </a:r>
            <a:r>
              <a:rPr lang="de-AT" dirty="0" err="1"/>
              <a:t>of</a:t>
            </a:r>
            <a:r>
              <a:rPr lang="de-AT" dirty="0"/>
              <a:t> </a:t>
            </a:r>
            <a:r>
              <a:rPr lang="de-AT" dirty="0" err="1"/>
              <a:t>occupational</a:t>
            </a:r>
            <a:r>
              <a:rPr lang="de-AT" dirty="0"/>
              <a:t> </a:t>
            </a:r>
            <a:r>
              <a:rPr lang="de-AT" dirty="0" err="1"/>
              <a:t>accident</a:t>
            </a:r>
            <a:r>
              <a:rPr lang="de-AT" dirty="0"/>
              <a:t> </a:t>
            </a:r>
            <a:r>
              <a:rPr lang="de-AT" dirty="0" err="1"/>
              <a:t>insurance</a:t>
            </a:r>
            <a:r>
              <a:rPr lang="de-AT" dirty="0"/>
              <a:t> in </a:t>
            </a:r>
            <a:r>
              <a:rPr lang="de-AT" dirty="0" err="1"/>
              <a:t>cross-border</a:t>
            </a:r>
            <a:r>
              <a:rPr lang="de-AT" dirty="0"/>
              <a:t> </a:t>
            </a:r>
            <a:r>
              <a:rPr lang="de-AT" dirty="0" err="1"/>
              <a:t>cases</a:t>
            </a:r>
            <a:endParaRPr lang="de-AT" dirty="0"/>
          </a:p>
        </p:txBody>
      </p:sp>
      <p:sp>
        <p:nvSpPr>
          <p:cNvPr id="5" name="Foliennummernplatzhalter 4"/>
          <p:cNvSpPr>
            <a:spLocks noGrp="1"/>
          </p:cNvSpPr>
          <p:nvPr>
            <p:ph type="sldNum" sz="quarter" idx="12"/>
          </p:nvPr>
        </p:nvSpPr>
        <p:spPr>
          <a:xfrm>
            <a:off x="10272004" y="6387003"/>
            <a:ext cx="1086029" cy="266700"/>
          </a:xfrm>
        </p:spPr>
        <p:txBody>
          <a:bodyPr/>
          <a:lstStyle/>
          <a:p>
            <a:fld id="{1206269C-C24E-4E80-9A4B-E7E19BB59A67}" type="slidenum">
              <a:rPr lang="de-AT" smtClean="0"/>
              <a:pPr/>
              <a:t>‹Nr.›</a:t>
            </a:fld>
            <a:endParaRPr lang="de-AT" dirty="0"/>
          </a:p>
        </p:txBody>
      </p:sp>
    </p:spTree>
    <p:extLst>
      <p:ext uri="{BB962C8B-B14F-4D97-AF65-F5344CB8AC3E}">
        <p14:creationId xmlns:p14="http://schemas.microsoft.com/office/powerpoint/2010/main" val="3527471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6/10/2024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pPr/>
              <a:t>‹Nr.›</a:t>
            </a:fld>
            <a:endParaRPr lang="en-US" dirty="0"/>
          </a:p>
        </p:txBody>
      </p:sp>
    </p:spTree>
    <p:extLst>
      <p:ext uri="{BB962C8B-B14F-4D97-AF65-F5344CB8AC3E}">
        <p14:creationId xmlns:p14="http://schemas.microsoft.com/office/powerpoint/2010/main" val="2106031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C764DE79-268F-4C1A-8933-263129D2AF90}" type="datetimeFigureOut">
              <a:rPr lang="en-US" dirty="0"/>
              <a:t>6/10/2024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51E643C-BE95-4AAE-ACD0-9A260B4D78DB}" type="slidenum">
              <a:rPr lang="en-US" smtClean="0"/>
              <a:pPr/>
              <a:t>‹Nr.›</a:t>
            </a:fld>
            <a:endParaRPr lang="en-US" dirty="0"/>
          </a:p>
        </p:txBody>
      </p:sp>
    </p:spTree>
    <p:extLst>
      <p:ext uri="{BB962C8B-B14F-4D97-AF65-F5344CB8AC3E}">
        <p14:creationId xmlns:p14="http://schemas.microsoft.com/office/powerpoint/2010/main" val="3299757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6/10/2024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1E643C-BE95-4AAE-ACD0-9A260B4D78DB}" type="slidenum">
              <a:rPr lang="en-US" smtClean="0"/>
              <a:pPr/>
              <a:t>‹Nr.›</a:t>
            </a:fld>
            <a:endParaRPr lang="en-US" dirty="0"/>
          </a:p>
        </p:txBody>
      </p:sp>
    </p:spTree>
    <p:extLst>
      <p:ext uri="{BB962C8B-B14F-4D97-AF65-F5344CB8AC3E}">
        <p14:creationId xmlns:p14="http://schemas.microsoft.com/office/powerpoint/2010/main" val="255960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6/10/2024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51E643C-BE95-4AAE-ACD0-9A260B4D78DB}" type="slidenum">
              <a:rPr lang="en-US" smtClean="0"/>
              <a:pPr/>
              <a:t>‹Nr.›</a:t>
            </a:fld>
            <a:endParaRPr lang="en-US" dirty="0"/>
          </a:p>
        </p:txBody>
      </p:sp>
    </p:spTree>
    <p:extLst>
      <p:ext uri="{BB962C8B-B14F-4D97-AF65-F5344CB8AC3E}">
        <p14:creationId xmlns:p14="http://schemas.microsoft.com/office/powerpoint/2010/main" val="176379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6/10/2024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51E643C-BE95-4AAE-ACD0-9A260B4D78DB}" type="slidenum">
              <a:rPr lang="en-US" smtClean="0"/>
              <a:pPr/>
              <a:t>‹Nr.›</a:t>
            </a:fld>
            <a:endParaRPr lang="en-US" dirty="0"/>
          </a:p>
        </p:txBody>
      </p:sp>
    </p:spTree>
    <p:extLst>
      <p:ext uri="{BB962C8B-B14F-4D97-AF65-F5344CB8AC3E}">
        <p14:creationId xmlns:p14="http://schemas.microsoft.com/office/powerpoint/2010/main" val="472592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6/10/2024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51E643C-BE95-4AAE-ACD0-9A260B4D78DB}" type="slidenum">
              <a:rPr lang="en-US" smtClean="0"/>
              <a:pPr/>
              <a:t>‹Nr.›</a:t>
            </a:fld>
            <a:endParaRPr lang="en-US" dirty="0"/>
          </a:p>
        </p:txBody>
      </p:sp>
    </p:spTree>
    <p:extLst>
      <p:ext uri="{BB962C8B-B14F-4D97-AF65-F5344CB8AC3E}">
        <p14:creationId xmlns:p14="http://schemas.microsoft.com/office/powerpoint/2010/main" val="222745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C764DE79-268F-4C1A-8933-263129D2AF90}" type="datetimeFigureOut">
              <a:rPr lang="en-US" dirty="0"/>
              <a:t>6/10/2024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1E643C-BE95-4AAE-ACD0-9A260B4D78DB}" type="slidenum">
              <a:rPr lang="en-US" smtClean="0"/>
              <a:pPr/>
              <a:t>‹Nr.›</a:t>
            </a:fld>
            <a:endParaRPr lang="en-US" dirty="0"/>
          </a:p>
        </p:txBody>
      </p:sp>
    </p:spTree>
    <p:extLst>
      <p:ext uri="{BB962C8B-B14F-4D97-AF65-F5344CB8AC3E}">
        <p14:creationId xmlns:p14="http://schemas.microsoft.com/office/powerpoint/2010/main" val="525886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C764DE79-268F-4C1A-8933-263129D2AF90}" type="datetimeFigureOut">
              <a:rPr lang="en-US" dirty="0"/>
              <a:t>6/10/2024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1E643C-BE95-4AAE-ACD0-9A260B4D78DB}" type="slidenum">
              <a:rPr lang="en-US" smtClean="0"/>
              <a:pPr/>
              <a:t>‹Nr.›</a:t>
            </a:fld>
            <a:endParaRPr lang="en-US" dirty="0"/>
          </a:p>
        </p:txBody>
      </p:sp>
    </p:spTree>
    <p:extLst>
      <p:ext uri="{BB962C8B-B14F-4D97-AF65-F5344CB8AC3E}">
        <p14:creationId xmlns:p14="http://schemas.microsoft.com/office/powerpoint/2010/main" val="3649664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jpeg"/><Relationship Id="rId2" Type="http://schemas.openxmlformats.org/officeDocument/2006/relationships/slideLayout" Target="../slideLayouts/slideLayout2.xml"/><Relationship Id="rId16" Type="http://schemas.openxmlformats.org/officeDocument/2006/relationships/image" Target="../media/image3.png"/><Relationship Id="rId20"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19" Type="http://schemas.openxmlformats.org/officeDocument/2006/relationships/image" Target="../media/image6.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6/10/2024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1E643C-BE95-4AAE-ACD0-9A260B4D78DB}" type="slidenum">
              <a:rPr lang="en-US" smtClean="0"/>
              <a:pPr/>
              <a:t>‹Nr.›</a:t>
            </a:fld>
            <a:endParaRPr lang="en-US" dirty="0"/>
          </a:p>
        </p:txBody>
      </p:sp>
      <p:pic>
        <p:nvPicPr>
          <p:cNvPr id="7" name="Picture 7">
            <a:extLst>
              <a:ext uri="{FF2B5EF4-FFF2-40B4-BE49-F238E27FC236}">
                <a16:creationId xmlns:a16="http://schemas.microsoft.com/office/drawing/2014/main" id="{8FAE905C-E3B8-47C9-AF7E-0243227C6C4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455650" y="159143"/>
            <a:ext cx="1939029" cy="769366"/>
          </a:xfrm>
          <a:prstGeom prst="rect">
            <a:avLst/>
          </a:prstGeom>
        </p:spPr>
      </p:pic>
      <p:pic>
        <p:nvPicPr>
          <p:cNvPr id="8" name="Picture 8">
            <a:extLst>
              <a:ext uri="{FF2B5EF4-FFF2-40B4-BE49-F238E27FC236}">
                <a16:creationId xmlns:a16="http://schemas.microsoft.com/office/drawing/2014/main" id="{2CE78FC8-84DD-4E12-B052-F47DF7A80F80}"/>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134119" y="6068988"/>
            <a:ext cx="1272615" cy="663817"/>
          </a:xfrm>
          <a:prstGeom prst="rect">
            <a:avLst/>
          </a:prstGeom>
        </p:spPr>
      </p:pic>
      <p:pic>
        <p:nvPicPr>
          <p:cNvPr id="9" name="Picture 9">
            <a:extLst>
              <a:ext uri="{FF2B5EF4-FFF2-40B4-BE49-F238E27FC236}">
                <a16:creationId xmlns:a16="http://schemas.microsoft.com/office/drawing/2014/main" id="{0387B149-7288-4037-A5CF-8F4D3ECB49C8}"/>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636711" y="6300509"/>
            <a:ext cx="826895" cy="380314"/>
          </a:xfrm>
          <a:prstGeom prst="rect">
            <a:avLst/>
          </a:prstGeom>
        </p:spPr>
      </p:pic>
      <p:pic>
        <p:nvPicPr>
          <p:cNvPr id="10" name="Picture 10">
            <a:extLst>
              <a:ext uri="{FF2B5EF4-FFF2-40B4-BE49-F238E27FC236}">
                <a16:creationId xmlns:a16="http://schemas.microsoft.com/office/drawing/2014/main" id="{244063E5-2063-4D61-AB74-4FD0ADB01B68}"/>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818949" y="6240379"/>
            <a:ext cx="528104" cy="509802"/>
          </a:xfrm>
          <a:prstGeom prst="rect">
            <a:avLst/>
          </a:prstGeom>
        </p:spPr>
      </p:pic>
      <p:pic>
        <p:nvPicPr>
          <p:cNvPr id="11" name="Graphic 11">
            <a:extLst>
              <a:ext uri="{FF2B5EF4-FFF2-40B4-BE49-F238E27FC236}">
                <a16:creationId xmlns:a16="http://schemas.microsoft.com/office/drawing/2014/main" id="{9CB195F3-9703-4338-B715-7C1CD50716BA}"/>
              </a:ext>
            </a:extLst>
          </p:cNvPr>
          <p:cNvPicPr>
            <a:picLocks noChangeAspect="1"/>
          </p:cNvPicPr>
          <p:nvPr userDrawn="1"/>
        </p:nvPicPr>
        <p:blipFill>
          <a:blip r:embed="rId18">
            <a:extLst>
              <a:ext uri="{96DAC541-7B7A-43D3-8B79-37D633B846F1}">
                <asvg:svgBlip xmlns="" xmlns:asvg="http://schemas.microsoft.com/office/drawing/2016/SVG/main" r:embed="rId19"/>
              </a:ext>
            </a:extLst>
          </a:blip>
          <a:stretch>
            <a:fillRect/>
          </a:stretch>
        </p:blipFill>
        <p:spPr>
          <a:xfrm>
            <a:off x="1595418" y="6439759"/>
            <a:ext cx="826895" cy="116282"/>
          </a:xfrm>
          <a:prstGeom prst="rect">
            <a:avLst/>
          </a:prstGeom>
        </p:spPr>
      </p:pic>
      <p:pic>
        <p:nvPicPr>
          <p:cNvPr id="12" name="Picture 12">
            <a:extLst>
              <a:ext uri="{FF2B5EF4-FFF2-40B4-BE49-F238E27FC236}">
                <a16:creationId xmlns:a16="http://schemas.microsoft.com/office/drawing/2014/main" id="{63761D79-2BD5-47E6-A321-766046BC9176}"/>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680740" y="6229556"/>
            <a:ext cx="720011" cy="520624"/>
          </a:xfrm>
          <a:prstGeom prst="rect">
            <a:avLst/>
          </a:prstGeom>
        </p:spPr>
      </p:pic>
      <p:sp>
        <p:nvSpPr>
          <p:cNvPr id="13" name="TextBox 13">
            <a:extLst>
              <a:ext uri="{FF2B5EF4-FFF2-40B4-BE49-F238E27FC236}">
                <a16:creationId xmlns:a16="http://schemas.microsoft.com/office/drawing/2014/main" id="{EFA10A29-3E83-4ADA-A335-37E1A2674DD8}"/>
              </a:ext>
            </a:extLst>
          </p:cNvPr>
          <p:cNvSpPr txBox="1"/>
          <p:nvPr userDrawn="1"/>
        </p:nvSpPr>
        <p:spPr>
          <a:xfrm>
            <a:off x="8421333" y="6367590"/>
            <a:ext cx="1613939" cy="246221"/>
          </a:xfrm>
          <a:prstGeom prst="rect">
            <a:avLst/>
          </a:prstGeom>
          <a:noFill/>
        </p:spPr>
        <p:txBody>
          <a:bodyPr wrap="square" rtlCol="0">
            <a:spAutoFit/>
          </a:bodyPr>
          <a:lstStyle/>
          <a:p>
            <a:pPr algn="r"/>
            <a:r>
              <a:rPr lang="en-US" sz="1000" i="1" dirty="0">
                <a:solidFill>
                  <a:schemeClr val="bg1">
                    <a:lumMod val="50000"/>
                  </a:schemeClr>
                </a:solidFill>
                <a:latin typeface="Verdana" panose="020B0604030504040204" pitchFamily="34" charset="0"/>
              </a:rPr>
              <a:t>Funded by the</a:t>
            </a:r>
          </a:p>
        </p:txBody>
      </p:sp>
    </p:spTree>
    <p:extLst>
      <p:ext uri="{BB962C8B-B14F-4D97-AF65-F5344CB8AC3E}">
        <p14:creationId xmlns:p14="http://schemas.microsoft.com/office/powerpoint/2010/main" val="20863996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a:xfrm>
            <a:off x="1524000" y="1850314"/>
            <a:ext cx="9144000" cy="4109422"/>
          </a:xfrm>
        </p:spPr>
        <p:txBody>
          <a:bodyPr>
            <a:noAutofit/>
          </a:bodyPr>
          <a:lstStyle/>
          <a:p>
            <a:r>
              <a:rPr lang="de-DE" sz="5400" b="1" noProof="0" dirty="0" smtClean="0">
                <a:latin typeface="+mn-lt"/>
              </a:rPr>
              <a:t>“Live-ins” – österreichische Erfahrungen und Zuständigkeiten bei grenzüberschreitenden Sachverhalten</a:t>
            </a:r>
            <a:br>
              <a:rPr lang="de-DE" sz="5400" b="1" noProof="0" dirty="0" smtClean="0">
                <a:latin typeface="+mn-lt"/>
              </a:rPr>
            </a:br>
            <a:r>
              <a:rPr lang="de-DE" sz="3600" b="1" noProof="0" dirty="0" smtClean="0">
                <a:latin typeface="+mn-lt"/>
              </a:rPr>
              <a:t>MoveS Seminar Berlin am 14.6.2024</a:t>
            </a:r>
            <a:endParaRPr lang="de-DE" sz="3600" b="1" noProof="0" dirty="0">
              <a:latin typeface="+mn-lt"/>
            </a:endParaRPr>
          </a:p>
        </p:txBody>
      </p:sp>
      <p:sp>
        <p:nvSpPr>
          <p:cNvPr id="3" name="Inhaltsplatzhalter 2"/>
          <p:cNvSpPr>
            <a:spLocks noGrp="1"/>
          </p:cNvSpPr>
          <p:nvPr>
            <p:ph type="subTitle" idx="1"/>
          </p:nvPr>
        </p:nvSpPr>
        <p:spPr>
          <a:xfrm>
            <a:off x="1524000" y="4776395"/>
            <a:ext cx="9144000" cy="871370"/>
          </a:xfrm>
        </p:spPr>
        <p:txBody>
          <a:bodyPr>
            <a:normAutofit fontScale="62500" lnSpcReduction="20000"/>
          </a:bodyPr>
          <a:lstStyle/>
          <a:p>
            <a:endParaRPr lang="de-DE" noProof="0" dirty="0" smtClean="0">
              <a:latin typeface="+mn-lt"/>
            </a:endParaRPr>
          </a:p>
          <a:p>
            <a:endParaRPr lang="de-DE" noProof="0" dirty="0" smtClean="0">
              <a:latin typeface="+mn-lt"/>
            </a:endParaRPr>
          </a:p>
          <a:p>
            <a:pPr marL="0" indent="0">
              <a:buNone/>
            </a:pPr>
            <a:r>
              <a:rPr lang="de-DE" noProof="0" dirty="0" smtClean="0">
                <a:latin typeface="+mn-lt"/>
              </a:rPr>
              <a:t>	</a:t>
            </a:r>
            <a:endParaRPr lang="de-DE" sz="4400" b="1" noProof="0" dirty="0">
              <a:solidFill>
                <a:srgbClr val="FF0000"/>
              </a:solidFill>
              <a:latin typeface="+mn-lt"/>
            </a:endParaRPr>
          </a:p>
        </p:txBody>
      </p:sp>
      <p:sp>
        <p:nvSpPr>
          <p:cNvPr id="2" name="Datumsplatzhalter 1"/>
          <p:cNvSpPr>
            <a:spLocks noGrp="1"/>
          </p:cNvSpPr>
          <p:nvPr>
            <p:ph type="dt" sz="half" idx="10"/>
          </p:nvPr>
        </p:nvSpPr>
        <p:spPr/>
        <p:txBody>
          <a:bodyPr/>
          <a:lstStyle/>
          <a:p>
            <a:endParaRPr lang="de-DE" dirty="0"/>
          </a:p>
        </p:txBody>
      </p:sp>
      <p:sp>
        <p:nvSpPr>
          <p:cNvPr id="6" name="Fußzeilenplatzhalter 5"/>
          <p:cNvSpPr>
            <a:spLocks noGrp="1"/>
          </p:cNvSpPr>
          <p:nvPr>
            <p:ph type="ftr" sz="quarter" idx="11"/>
          </p:nvPr>
        </p:nvSpPr>
        <p:spPr/>
        <p:txBody>
          <a:bodyPr/>
          <a:lstStyle/>
          <a:p>
            <a:r>
              <a:rPr lang="de-DE" dirty="0" smtClean="0"/>
              <a:t>Bernhard </a:t>
            </a:r>
            <a:r>
              <a:rPr lang="de-DE" dirty="0"/>
              <a:t>Spiegel</a:t>
            </a:r>
          </a:p>
        </p:txBody>
      </p:sp>
      <p:sp>
        <p:nvSpPr>
          <p:cNvPr id="7" name="Foliennummernplatzhalter 6"/>
          <p:cNvSpPr>
            <a:spLocks noGrp="1"/>
          </p:cNvSpPr>
          <p:nvPr>
            <p:ph type="sldNum" sz="quarter" idx="12"/>
          </p:nvPr>
        </p:nvSpPr>
        <p:spPr/>
        <p:txBody>
          <a:bodyPr/>
          <a:lstStyle/>
          <a:p>
            <a:fld id="{43EDC97C-BE1B-4B03-BE97-CE26B6F5D903}" type="slidenum">
              <a:rPr lang="de-DE" smtClean="0"/>
              <a:t>1</a:t>
            </a:fld>
            <a:endParaRPr lang="de-DE"/>
          </a:p>
        </p:txBody>
      </p:sp>
    </p:spTree>
    <p:extLst>
      <p:ext uri="{BB962C8B-B14F-4D97-AF65-F5344CB8AC3E}">
        <p14:creationId xmlns:p14="http://schemas.microsoft.com/office/powerpoint/2010/main" val="1847803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731520"/>
            <a:ext cx="10515600" cy="959168"/>
          </a:xfrm>
        </p:spPr>
        <p:txBody>
          <a:bodyPr/>
          <a:lstStyle/>
          <a:p>
            <a:r>
              <a:rPr lang="de-DE" b="1" noProof="0" dirty="0" smtClean="0">
                <a:solidFill>
                  <a:srgbClr val="FFC000"/>
                </a:solidFill>
                <a:latin typeface="+mn-lt"/>
              </a:rPr>
              <a:t>Worauf kommt es an?</a:t>
            </a:r>
            <a:endParaRPr lang="de-DE" b="1" noProof="0" dirty="0">
              <a:solidFill>
                <a:srgbClr val="FFC000"/>
              </a:solidFill>
              <a:latin typeface="+mn-lt"/>
            </a:endParaRPr>
          </a:p>
        </p:txBody>
      </p:sp>
      <p:sp>
        <p:nvSpPr>
          <p:cNvPr id="3" name="Inhaltsplatzhalter 2"/>
          <p:cNvSpPr>
            <a:spLocks noGrp="1"/>
          </p:cNvSpPr>
          <p:nvPr>
            <p:ph idx="1"/>
          </p:nvPr>
        </p:nvSpPr>
        <p:spPr>
          <a:xfrm>
            <a:off x="838200" y="1613648"/>
            <a:ext cx="10515600" cy="4511108"/>
          </a:xfrm>
        </p:spPr>
        <p:txBody>
          <a:bodyPr>
            <a:normAutofit lnSpcReduction="10000"/>
          </a:bodyPr>
          <a:lstStyle/>
          <a:p>
            <a:pPr marL="0" indent="0">
              <a:buNone/>
            </a:pPr>
            <a:r>
              <a:rPr lang="de-DE" sz="4000" noProof="0" dirty="0" smtClean="0">
                <a:latin typeface="+mn-lt"/>
              </a:rPr>
              <a:t>Pflegepersonen wechseln sich in der Regel alle 14 Tage ab. </a:t>
            </a:r>
            <a:r>
              <a:rPr lang="de-DE" sz="4000" b="1" noProof="0" dirty="0" smtClean="0">
                <a:latin typeface="+mn-lt"/>
              </a:rPr>
              <a:t>Was machen sie dazwischen</a:t>
            </a:r>
            <a:r>
              <a:rPr lang="de-DE" sz="4000" noProof="0" dirty="0" smtClean="0">
                <a:latin typeface="+mn-lt"/>
              </a:rPr>
              <a:t>?</a:t>
            </a:r>
          </a:p>
          <a:p>
            <a:pPr marL="0" indent="0">
              <a:buNone/>
            </a:pPr>
            <a:r>
              <a:rPr lang="de-DE" sz="4000" noProof="0" dirty="0" smtClean="0"/>
              <a:t>für die folgenden Beispiele: </a:t>
            </a:r>
            <a:r>
              <a:rPr lang="de-DE" sz="4000" b="1" noProof="0" dirty="0" smtClean="0"/>
              <a:t>Anna</a:t>
            </a:r>
            <a:r>
              <a:rPr lang="de-DE" sz="4000" noProof="0" dirty="0" smtClean="0"/>
              <a:t> lebt in Österreich (AT) und bezieht ein österreichisches Pflegegeld der Stufe 3; sie hat zwei Pflegepersonen aus der Slowakei (SK):</a:t>
            </a:r>
          </a:p>
          <a:p>
            <a:pPr marL="0" indent="0">
              <a:buNone/>
            </a:pPr>
            <a:r>
              <a:rPr lang="de-DE" sz="4000" b="1" noProof="0" dirty="0" smtClean="0">
                <a:latin typeface="+mn-lt"/>
              </a:rPr>
              <a:t>Ludmilla</a:t>
            </a:r>
            <a:r>
              <a:rPr lang="de-DE" sz="4000" noProof="0" dirty="0" smtClean="0">
                <a:latin typeface="+mn-lt"/>
              </a:rPr>
              <a:t>:</a:t>
            </a:r>
          </a:p>
          <a:p>
            <a:pPr marL="0" indent="0">
              <a:buNone/>
            </a:pPr>
            <a:r>
              <a:rPr lang="de-DE" sz="4000" b="1" noProof="0" dirty="0" smtClean="0"/>
              <a:t>Olga</a:t>
            </a:r>
            <a:r>
              <a:rPr lang="de-DE" sz="4000" noProof="0" dirty="0" smtClean="0"/>
              <a:t>: </a:t>
            </a:r>
            <a:endParaRPr lang="de-DE" sz="3600" noProof="0" dirty="0">
              <a:latin typeface="+mn-lt"/>
            </a:endParaRPr>
          </a:p>
        </p:txBody>
      </p:sp>
      <p:graphicFrame>
        <p:nvGraphicFramePr>
          <p:cNvPr id="4" name="Diagramm 3"/>
          <p:cNvGraphicFramePr/>
          <p:nvPr>
            <p:extLst>
              <p:ext uri="{D42A27DB-BD31-4B8C-83A1-F6EECF244321}">
                <p14:modId xmlns:p14="http://schemas.microsoft.com/office/powerpoint/2010/main" val="1791819137"/>
              </p:ext>
            </p:extLst>
          </p:nvPr>
        </p:nvGraphicFramePr>
        <p:xfrm>
          <a:off x="2773871" y="4658264"/>
          <a:ext cx="8128000" cy="6124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m 4"/>
          <p:cNvGraphicFramePr/>
          <p:nvPr>
            <p:extLst>
              <p:ext uri="{D42A27DB-BD31-4B8C-83A1-F6EECF244321}">
                <p14:modId xmlns:p14="http://schemas.microsoft.com/office/powerpoint/2010/main" val="4267400705"/>
              </p:ext>
            </p:extLst>
          </p:nvPr>
        </p:nvGraphicFramePr>
        <p:xfrm>
          <a:off x="2773871" y="5270740"/>
          <a:ext cx="8128000" cy="58142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526061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731520"/>
            <a:ext cx="10515600" cy="959168"/>
          </a:xfrm>
        </p:spPr>
        <p:txBody>
          <a:bodyPr/>
          <a:lstStyle/>
          <a:p>
            <a:r>
              <a:rPr lang="de-DE" b="1" noProof="0" dirty="0" smtClean="0">
                <a:solidFill>
                  <a:srgbClr val="FFC000"/>
                </a:solidFill>
                <a:latin typeface="+mn-lt"/>
              </a:rPr>
              <a:t>Pflegepersonen als </a:t>
            </a:r>
            <a:r>
              <a:rPr lang="de-DE" b="1" noProof="0" dirty="0" err="1" smtClean="0">
                <a:solidFill>
                  <a:srgbClr val="FFC000"/>
                </a:solidFill>
                <a:latin typeface="+mn-lt"/>
              </a:rPr>
              <a:t>Arbeitnehmer:innen</a:t>
            </a:r>
            <a:r>
              <a:rPr lang="de-DE" b="1" noProof="0" dirty="0" smtClean="0">
                <a:solidFill>
                  <a:srgbClr val="FFC000"/>
                </a:solidFill>
                <a:latin typeface="+mn-lt"/>
              </a:rPr>
              <a:t> (1)</a:t>
            </a:r>
            <a:endParaRPr lang="de-DE" b="1" noProof="0" dirty="0">
              <a:solidFill>
                <a:srgbClr val="FFC000"/>
              </a:solidFill>
              <a:latin typeface="+mn-lt"/>
            </a:endParaRPr>
          </a:p>
        </p:txBody>
      </p:sp>
      <p:sp>
        <p:nvSpPr>
          <p:cNvPr id="3" name="Inhaltsplatzhalter 2"/>
          <p:cNvSpPr>
            <a:spLocks noGrp="1"/>
          </p:cNvSpPr>
          <p:nvPr>
            <p:ph idx="1"/>
          </p:nvPr>
        </p:nvSpPr>
        <p:spPr>
          <a:xfrm>
            <a:off x="838200" y="1613648"/>
            <a:ext cx="10515600" cy="4518212"/>
          </a:xfrm>
        </p:spPr>
        <p:txBody>
          <a:bodyPr>
            <a:normAutofit fontScale="55000" lnSpcReduction="20000"/>
          </a:bodyPr>
          <a:lstStyle/>
          <a:p>
            <a:pPr marL="0" indent="0">
              <a:buNone/>
            </a:pPr>
            <a:r>
              <a:rPr lang="de-DE" sz="4000" noProof="0" dirty="0" smtClean="0">
                <a:latin typeface="+mn-lt"/>
              </a:rPr>
              <a:t>AG ist Unternehmen in der SK und stellt in AT lebenden pflegebedürftigen Personen, auch Anna, die Pflegepersonen Ludmilla und Olga abwechselnd zur Verfügung </a:t>
            </a:r>
          </a:p>
          <a:p>
            <a:r>
              <a:rPr lang="de-DE" sz="4000" b="1" noProof="0" dirty="0" smtClean="0">
                <a:latin typeface="+mn-lt"/>
              </a:rPr>
              <a:t>Entsendung</a:t>
            </a:r>
            <a:r>
              <a:rPr lang="de-DE" sz="4000" noProof="0" dirty="0" smtClean="0">
                <a:latin typeface="+mn-lt"/>
              </a:rPr>
              <a:t>? – nein, wegen Ablöseverbot oder wegen Vorhersehbarkeit der gewöhnlich in mehreren Mitgliedstaaten (MS) ausgeübten Erwerbstätigkeit</a:t>
            </a:r>
          </a:p>
          <a:p>
            <a:r>
              <a:rPr lang="de-DE" sz="4000" i="1" noProof="0" dirty="0" smtClean="0"/>
              <a:t>Lex loci </a:t>
            </a:r>
            <a:r>
              <a:rPr lang="de-DE" sz="4000" i="1" noProof="0" dirty="0" err="1" smtClean="0"/>
              <a:t>laboris</a:t>
            </a:r>
            <a:r>
              <a:rPr lang="de-DE" sz="4000" i="1" noProof="0" dirty="0" smtClean="0"/>
              <a:t> </a:t>
            </a:r>
            <a:r>
              <a:rPr lang="de-DE" sz="4000" dirty="0" err="1"/>
              <a:t>P</a:t>
            </a:r>
            <a:r>
              <a:rPr lang="de-DE" sz="4000" noProof="0" dirty="0" err="1" smtClean="0"/>
              <a:t>rinzip</a:t>
            </a:r>
            <a:r>
              <a:rPr lang="de-DE" sz="4000" noProof="0" dirty="0" smtClean="0"/>
              <a:t> (AT zuständig) wenn </a:t>
            </a:r>
            <a:r>
              <a:rPr lang="de-DE" sz="4000" b="1" noProof="0" dirty="0" smtClean="0"/>
              <a:t>in SK keine weitere Erwerbstätigkeit </a:t>
            </a:r>
            <a:r>
              <a:rPr lang="de-DE" sz="4000" noProof="0" dirty="0" smtClean="0"/>
              <a:t>ausgeübt wird; wenn Arbeitsvertrag nur Rahmenvertrag ist – nur auf Abruf für Folgeeinsatz – dann ist in den Pausen die SK aufgrund des Wohnsitzes zuständig </a:t>
            </a:r>
            <a:r>
              <a:rPr lang="de-DE" sz="4000" noProof="0" dirty="0" smtClean="0"/>
              <a:t>(Art. 11 Abs. 3 </a:t>
            </a:r>
            <a:r>
              <a:rPr lang="de-DE" sz="4000" noProof="0" dirty="0" err="1" smtClean="0"/>
              <a:t>lit</a:t>
            </a:r>
            <a:r>
              <a:rPr lang="de-DE" sz="4000" noProof="0" dirty="0" smtClean="0"/>
              <a:t>. c VO 883/2004 - EuGH C-713/20, </a:t>
            </a:r>
            <a:r>
              <a:rPr lang="de-DE" sz="4000" i="1" noProof="0" dirty="0" err="1" smtClean="0"/>
              <a:t>Raad</a:t>
            </a:r>
            <a:r>
              <a:rPr lang="de-DE" sz="4000" i="1" noProof="0" dirty="0" smtClean="0"/>
              <a:t> van </a:t>
            </a:r>
            <a:r>
              <a:rPr lang="de-DE" sz="4000" i="1" noProof="0" dirty="0" err="1" smtClean="0"/>
              <a:t>bestuur</a:t>
            </a:r>
            <a:r>
              <a:rPr lang="de-DE" sz="4000" i="1" noProof="0" dirty="0" smtClean="0"/>
              <a:t> van de Sociale </a:t>
            </a:r>
            <a:r>
              <a:rPr lang="de-DE" sz="4000" i="1" noProof="0" dirty="0" err="1" smtClean="0"/>
              <a:t>verzekeringsbank</a:t>
            </a:r>
            <a:r>
              <a:rPr lang="de-DE" sz="4000" noProof="0" dirty="0" smtClean="0"/>
              <a:t>) - Wechsel Krankenversicherung, Familienleistungen usw.</a:t>
            </a:r>
            <a:endParaRPr lang="de-DE" sz="4000" noProof="0" dirty="0" smtClean="0"/>
          </a:p>
          <a:p>
            <a:r>
              <a:rPr lang="de-DE" sz="4000" noProof="0" dirty="0" smtClean="0">
                <a:latin typeface="+mn-lt"/>
              </a:rPr>
              <a:t>wenn in </a:t>
            </a:r>
            <a:r>
              <a:rPr lang="de-DE" sz="4000" noProof="0" dirty="0" smtClean="0"/>
              <a:t>Pausen </a:t>
            </a:r>
            <a:r>
              <a:rPr lang="de-DE" sz="4000" b="1" noProof="0" dirty="0" smtClean="0"/>
              <a:t>in SK </a:t>
            </a:r>
            <a:r>
              <a:rPr lang="de-DE" sz="4000" b="1" noProof="0" dirty="0" smtClean="0"/>
              <a:t>andere unselbständige Tätigkeit </a:t>
            </a:r>
            <a:r>
              <a:rPr lang="de-DE" sz="4000" noProof="0" dirty="0" smtClean="0">
                <a:latin typeface="+mn-lt"/>
              </a:rPr>
              <a:t>ausgeübt wird (</a:t>
            </a:r>
            <a:r>
              <a:rPr lang="de-DE" sz="4000" noProof="0" dirty="0" err="1" smtClean="0">
                <a:latin typeface="+mn-lt"/>
              </a:rPr>
              <a:t>zB</a:t>
            </a:r>
            <a:r>
              <a:rPr lang="de-DE" sz="4000" noProof="0" dirty="0" smtClean="0">
                <a:latin typeface="+mn-lt"/>
              </a:rPr>
              <a:t> Arbeit in Teilzeit in Supermarkt in der SK) – SK zuständig (auch für Pflegetätigkeit - Art. 13 Abs. 1 VO 883/2004) wegen Arbeitszeit und/oder Gehalt über 25% oder Sitz des AG </a:t>
            </a:r>
          </a:p>
          <a:p>
            <a:r>
              <a:rPr lang="de-DE" sz="4000" noProof="0" dirty="0" smtClean="0"/>
              <a:t>wenn in Pausen oder parallel </a:t>
            </a:r>
            <a:r>
              <a:rPr lang="de-DE" sz="4000" b="1" noProof="0" dirty="0" smtClean="0"/>
              <a:t>in SK selbständige Tätigkeit </a:t>
            </a:r>
            <a:r>
              <a:rPr lang="de-DE" sz="4000" noProof="0" dirty="0" smtClean="0"/>
              <a:t>ausgeübt wird (</a:t>
            </a:r>
            <a:r>
              <a:rPr lang="de-DE" sz="4000" noProof="0" dirty="0" err="1" smtClean="0"/>
              <a:t>zB</a:t>
            </a:r>
            <a:r>
              <a:rPr lang="de-DE" sz="4000" noProof="0" dirty="0" smtClean="0"/>
              <a:t> Bewirtschaftung eines landwirtschaftlichen Betriebes) – AT zuständig (auch für landwirtschaftlichen Betrieb - Art. 13 Abs. 3 VO 883/2004)</a:t>
            </a:r>
            <a:endParaRPr lang="de-DE" sz="4000" noProof="0" dirty="0" smtClean="0"/>
          </a:p>
        </p:txBody>
      </p:sp>
    </p:spTree>
    <p:extLst>
      <p:ext uri="{BB962C8B-B14F-4D97-AF65-F5344CB8AC3E}">
        <p14:creationId xmlns:p14="http://schemas.microsoft.com/office/powerpoint/2010/main" val="3206740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731520"/>
            <a:ext cx="10515600" cy="959168"/>
          </a:xfrm>
        </p:spPr>
        <p:txBody>
          <a:bodyPr/>
          <a:lstStyle/>
          <a:p>
            <a:r>
              <a:rPr lang="de-DE" b="1" noProof="0" dirty="0" smtClean="0">
                <a:solidFill>
                  <a:srgbClr val="FFC000"/>
                </a:solidFill>
                <a:latin typeface="+mn-lt"/>
              </a:rPr>
              <a:t>Pflegepersonen als </a:t>
            </a:r>
            <a:r>
              <a:rPr lang="de-DE" b="1" noProof="0" dirty="0" err="1" smtClean="0">
                <a:solidFill>
                  <a:srgbClr val="FFC000"/>
                </a:solidFill>
                <a:latin typeface="+mn-lt"/>
              </a:rPr>
              <a:t>Arbeitnehmer:innen</a:t>
            </a:r>
            <a:r>
              <a:rPr lang="de-DE" b="1" noProof="0" dirty="0" smtClean="0">
                <a:solidFill>
                  <a:srgbClr val="FFC000"/>
                </a:solidFill>
                <a:latin typeface="+mn-lt"/>
              </a:rPr>
              <a:t> (2)</a:t>
            </a:r>
            <a:endParaRPr lang="de-DE" b="1" noProof="0" dirty="0">
              <a:solidFill>
                <a:srgbClr val="FFC000"/>
              </a:solidFill>
              <a:latin typeface="+mn-lt"/>
            </a:endParaRPr>
          </a:p>
        </p:txBody>
      </p:sp>
      <p:sp>
        <p:nvSpPr>
          <p:cNvPr id="3" name="Inhaltsplatzhalter 2"/>
          <p:cNvSpPr>
            <a:spLocks noGrp="1"/>
          </p:cNvSpPr>
          <p:nvPr>
            <p:ph idx="1"/>
          </p:nvPr>
        </p:nvSpPr>
        <p:spPr>
          <a:xfrm>
            <a:off x="838200" y="1613647"/>
            <a:ext cx="10515600" cy="4528969"/>
          </a:xfrm>
        </p:spPr>
        <p:txBody>
          <a:bodyPr>
            <a:normAutofit fontScale="77500" lnSpcReduction="20000"/>
          </a:bodyPr>
          <a:lstStyle/>
          <a:p>
            <a:pPr marL="0" indent="0">
              <a:buNone/>
            </a:pPr>
            <a:r>
              <a:rPr lang="de-DE" sz="3600" noProof="0" dirty="0" smtClean="0">
                <a:latin typeface="+mn-lt"/>
              </a:rPr>
              <a:t>AG ist Unternehmen in der SK und stellt in AT lebenden pflegebedürftigen Personen in Notfällen Pflegepersonen zur Verfügung, wenn </a:t>
            </a:r>
            <a:r>
              <a:rPr lang="de-DE" sz="3600" noProof="0" dirty="0" err="1" smtClean="0">
                <a:latin typeface="+mn-lt"/>
              </a:rPr>
              <a:t>zB</a:t>
            </a:r>
            <a:r>
              <a:rPr lang="de-DE" sz="3600" noProof="0" dirty="0" smtClean="0">
                <a:latin typeface="+mn-lt"/>
              </a:rPr>
              <a:t> eine an sich eingeplante Pflegeperson ausfällt; Ludmilla wird für 14 Tage zu Anna geschickt, weil die normalerweise anwesende österreichische Pflegekraft krank geworden ist.</a:t>
            </a:r>
          </a:p>
          <a:p>
            <a:r>
              <a:rPr lang="de-DE" sz="3600" b="1" noProof="0" dirty="0" smtClean="0"/>
              <a:t>Entsendung</a:t>
            </a:r>
            <a:r>
              <a:rPr lang="de-DE" sz="3600" noProof="0" dirty="0" smtClean="0"/>
              <a:t>: möglich, da </a:t>
            </a:r>
            <a:r>
              <a:rPr lang="de-DE" sz="3600" i="1" noProof="0" dirty="0" smtClean="0"/>
              <a:t>ad hoc</a:t>
            </a:r>
            <a:r>
              <a:rPr lang="de-DE" sz="3600" noProof="0" dirty="0" smtClean="0"/>
              <a:t>, aber nur, wenn das Unternehmen auch Pflegepersonen für pflegebedürftige Personen in der SK zur Verfügung stellt (dann ist SK zuständig – s auch EuGH  C-784/19, 3.6.2021, </a:t>
            </a:r>
            <a:r>
              <a:rPr lang="de-DE" sz="3600" i="1" noProof="0" dirty="0" smtClean="0"/>
              <a:t>“Team Power Europe” EOOD</a:t>
            </a:r>
            <a:r>
              <a:rPr lang="de-DE" sz="3600" noProof="0" dirty="0" smtClean="0"/>
              <a:t>)</a:t>
            </a:r>
          </a:p>
          <a:p>
            <a:r>
              <a:rPr lang="de-DE" sz="3600" noProof="0" dirty="0" smtClean="0"/>
              <a:t>Kann aber auch </a:t>
            </a:r>
            <a:r>
              <a:rPr lang="de-DE" sz="3600" b="1" noProof="0" dirty="0" smtClean="0"/>
              <a:t>Tätigkeit gewöhnlich in mehreren MS </a:t>
            </a:r>
            <a:r>
              <a:rPr lang="de-DE" sz="3600" noProof="0" dirty="0" smtClean="0"/>
              <a:t>sein, wenn Ludmilla gewöhnlich und vorhersehbar immer wieder in mehreren MS zum Einsatz kommt </a:t>
            </a:r>
            <a:endParaRPr lang="de-DE" sz="3600" noProof="0" dirty="0">
              <a:latin typeface="+mn-lt"/>
            </a:endParaRPr>
          </a:p>
        </p:txBody>
      </p:sp>
    </p:spTree>
    <p:extLst>
      <p:ext uri="{BB962C8B-B14F-4D97-AF65-F5344CB8AC3E}">
        <p14:creationId xmlns:p14="http://schemas.microsoft.com/office/powerpoint/2010/main" val="1259701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140311"/>
            <a:ext cx="10515600" cy="946673"/>
          </a:xfrm>
        </p:spPr>
        <p:txBody>
          <a:bodyPr>
            <a:normAutofit fontScale="90000"/>
          </a:bodyPr>
          <a:lstStyle/>
          <a:p>
            <a:r>
              <a:rPr lang="de-DE" b="1" noProof="0" dirty="0" smtClean="0">
                <a:solidFill>
                  <a:srgbClr val="FFC000"/>
                </a:solidFill>
                <a:latin typeface="+mn-lt"/>
              </a:rPr>
              <a:t>Pflegepersonen als selbständig erwerbstätige Person </a:t>
            </a:r>
            <a:endParaRPr lang="de-DE" b="1" noProof="0" dirty="0">
              <a:solidFill>
                <a:srgbClr val="FFC000"/>
              </a:solidFill>
              <a:latin typeface="+mn-lt"/>
            </a:endParaRPr>
          </a:p>
        </p:txBody>
      </p:sp>
      <p:sp>
        <p:nvSpPr>
          <p:cNvPr id="3" name="Inhaltsplatzhalter 2"/>
          <p:cNvSpPr>
            <a:spLocks noGrp="1"/>
          </p:cNvSpPr>
          <p:nvPr>
            <p:ph idx="1"/>
          </p:nvPr>
        </p:nvSpPr>
        <p:spPr>
          <a:xfrm>
            <a:off x="838200" y="2409713"/>
            <a:ext cx="10515600" cy="3679115"/>
          </a:xfrm>
        </p:spPr>
        <p:txBody>
          <a:bodyPr>
            <a:normAutofit fontScale="70000" lnSpcReduction="20000"/>
          </a:bodyPr>
          <a:lstStyle/>
          <a:p>
            <a:pPr marL="0" indent="0">
              <a:buNone/>
            </a:pPr>
            <a:r>
              <a:rPr lang="de-DE" sz="3600" noProof="0" dirty="0" smtClean="0">
                <a:latin typeface="+mn-lt"/>
              </a:rPr>
              <a:t>Ausübung der selbständigen Pflegetätigkeit von Ludmilla und Olga nur in AT mit AT Gewerbeberechtigung und </a:t>
            </a:r>
            <a:r>
              <a:rPr lang="de-DE" sz="3600" b="1" noProof="0" dirty="0" smtClean="0">
                <a:latin typeface="+mn-lt"/>
              </a:rPr>
              <a:t>in den Pausen keine weitere Erwerbstätigkeit</a:t>
            </a:r>
            <a:r>
              <a:rPr lang="de-DE" sz="3600" noProof="0" dirty="0" smtClean="0">
                <a:latin typeface="+mn-lt"/>
              </a:rPr>
              <a:t>:</a:t>
            </a:r>
          </a:p>
          <a:p>
            <a:r>
              <a:rPr lang="de-DE" sz="3600" b="1" noProof="0" dirty="0" smtClean="0"/>
              <a:t>zuständig AT </a:t>
            </a:r>
            <a:r>
              <a:rPr lang="de-DE" sz="3600" noProof="0" dirty="0" smtClean="0"/>
              <a:t>(</a:t>
            </a:r>
            <a:r>
              <a:rPr lang="de-DE" sz="3600" i="1" noProof="0" dirty="0" err="1" smtClean="0"/>
              <a:t>lex</a:t>
            </a:r>
            <a:r>
              <a:rPr lang="de-DE" sz="3600" i="1" noProof="0" dirty="0" smtClean="0"/>
              <a:t> loci </a:t>
            </a:r>
            <a:r>
              <a:rPr lang="de-DE" sz="3600" i="1" noProof="0" dirty="0" err="1" smtClean="0"/>
              <a:t>laboris</a:t>
            </a:r>
            <a:r>
              <a:rPr lang="de-DE" sz="3600" i="1" noProof="0" dirty="0" smtClean="0"/>
              <a:t> </a:t>
            </a:r>
            <a:r>
              <a:rPr lang="de-DE" sz="3600" noProof="0" dirty="0" smtClean="0"/>
              <a:t>Prinzip) – in den Pausen SK nicht zuständig wegen Wohnortes in SK, da bei aufrechter Gewerbeberechtigung in AT durchgehende Sozialversicherung eintritt, unabhängig davon, ob in einem konkreten Zeitraum auch tatsächlich ein Einkommen erwirtschaftet wird</a:t>
            </a:r>
          </a:p>
          <a:p>
            <a:pPr marL="0" indent="0">
              <a:buNone/>
            </a:pPr>
            <a:r>
              <a:rPr lang="de-DE" sz="3600" noProof="0" dirty="0" smtClean="0">
                <a:latin typeface="+mn-lt"/>
              </a:rPr>
              <a:t>Ausübung </a:t>
            </a:r>
            <a:r>
              <a:rPr lang="de-DE" sz="3600" b="1" noProof="0" dirty="0" smtClean="0">
                <a:latin typeface="+mn-lt"/>
              </a:rPr>
              <a:t>in den Pausen einer unselbständigen oder selbständigen Tätigkeit in der SK: </a:t>
            </a:r>
          </a:p>
          <a:p>
            <a:r>
              <a:rPr lang="de-DE" sz="3600" b="1" noProof="0" dirty="0" smtClean="0">
                <a:latin typeface="+mn-lt"/>
              </a:rPr>
              <a:t>Zuständigkeit SK </a:t>
            </a:r>
            <a:r>
              <a:rPr lang="de-DE" sz="3600" noProof="0" dirty="0" smtClean="0">
                <a:latin typeface="+mn-lt"/>
              </a:rPr>
              <a:t>für alle Tätigkeiten (Art. 13 Abs. 3 bzw. Abs. 2 VO 883/2004, bei einer zusätzlichen selbständigen Tätigkeit in der SK aber nur, wenn diese mindestens 25% ausmacht) </a:t>
            </a:r>
            <a:endParaRPr lang="de-DE" sz="3600" noProof="0" dirty="0">
              <a:latin typeface="+mn-lt"/>
            </a:endParaRPr>
          </a:p>
        </p:txBody>
      </p:sp>
    </p:spTree>
    <p:extLst>
      <p:ext uri="{BB962C8B-B14F-4D97-AF65-F5344CB8AC3E}">
        <p14:creationId xmlns:p14="http://schemas.microsoft.com/office/powerpoint/2010/main" val="2945561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731519"/>
            <a:ext cx="10515600" cy="1678193"/>
          </a:xfrm>
        </p:spPr>
        <p:txBody>
          <a:bodyPr>
            <a:normAutofit/>
          </a:bodyPr>
          <a:lstStyle/>
          <a:p>
            <a:r>
              <a:rPr lang="de-DE" b="1" noProof="0" dirty="0" smtClean="0">
                <a:solidFill>
                  <a:srgbClr val="FFC000"/>
                </a:solidFill>
                <a:latin typeface="+mn-lt"/>
              </a:rPr>
              <a:t>Lösung unbefriedigender Situationen</a:t>
            </a:r>
            <a:endParaRPr lang="de-DE" b="1" noProof="0" dirty="0">
              <a:solidFill>
                <a:srgbClr val="FFC000"/>
              </a:solidFill>
              <a:latin typeface="+mn-lt"/>
            </a:endParaRPr>
          </a:p>
        </p:txBody>
      </p:sp>
      <p:sp>
        <p:nvSpPr>
          <p:cNvPr id="3" name="Inhaltsplatzhalter 2"/>
          <p:cNvSpPr>
            <a:spLocks noGrp="1"/>
          </p:cNvSpPr>
          <p:nvPr>
            <p:ph idx="1"/>
          </p:nvPr>
        </p:nvSpPr>
        <p:spPr>
          <a:xfrm>
            <a:off x="838200" y="2409713"/>
            <a:ext cx="10515600" cy="3679115"/>
          </a:xfrm>
        </p:spPr>
        <p:txBody>
          <a:bodyPr>
            <a:normAutofit/>
          </a:bodyPr>
          <a:lstStyle/>
          <a:p>
            <a:pPr marL="0" indent="0">
              <a:buNone/>
            </a:pPr>
            <a:r>
              <a:rPr lang="de-DE" sz="3600" b="1" noProof="0" dirty="0" smtClean="0">
                <a:latin typeface="+mn-lt"/>
              </a:rPr>
              <a:t>Ausnahmevereinbarungen</a:t>
            </a:r>
            <a:r>
              <a:rPr lang="de-DE" sz="3600" noProof="0" dirty="0" smtClean="0">
                <a:latin typeface="+mn-lt"/>
              </a:rPr>
              <a:t> nach Art. 16 VO 883/2004:</a:t>
            </a:r>
          </a:p>
          <a:p>
            <a:pPr marL="0" indent="0">
              <a:buNone/>
            </a:pPr>
            <a:r>
              <a:rPr lang="de-DE" sz="3600" noProof="0" dirty="0" smtClean="0"/>
              <a:t>AT Erfahrungen:</a:t>
            </a:r>
          </a:p>
          <a:p>
            <a:pPr marL="0" indent="0">
              <a:buNone/>
            </a:pPr>
            <a:r>
              <a:rPr lang="de-DE" sz="3600" noProof="0" dirty="0" smtClean="0"/>
              <a:t>2023/2024: Ca. 40 Fälle Antrag SK Recht statt AT Recht (sehr oft selbständige Pflegepersonen)</a:t>
            </a:r>
          </a:p>
          <a:p>
            <a:pPr marL="0" indent="0">
              <a:buNone/>
            </a:pPr>
            <a:r>
              <a:rPr lang="de-DE" sz="3600" noProof="0" dirty="0" smtClean="0"/>
              <a:t>Auch Anträge auf Splitting: zuständig AT für Tätigkeit in AT und SK für Tätigkeit in der SK</a:t>
            </a:r>
            <a:endParaRPr lang="de-DE" sz="3600" noProof="0" dirty="0" smtClean="0"/>
          </a:p>
        </p:txBody>
      </p:sp>
    </p:spTree>
    <p:extLst>
      <p:ext uri="{BB962C8B-B14F-4D97-AF65-F5344CB8AC3E}">
        <p14:creationId xmlns:p14="http://schemas.microsoft.com/office/powerpoint/2010/main" val="627823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075764"/>
            <a:ext cx="10515600" cy="614923"/>
          </a:xfrm>
        </p:spPr>
        <p:txBody>
          <a:bodyPr>
            <a:normAutofit fontScale="90000"/>
          </a:bodyPr>
          <a:lstStyle/>
          <a:p>
            <a:r>
              <a:rPr lang="de-DE" b="1" noProof="0" dirty="0" smtClean="0">
                <a:solidFill>
                  <a:srgbClr val="FFC000"/>
                </a:solidFill>
                <a:latin typeface="+mn-lt"/>
              </a:rPr>
              <a:t>Zusammenspiel Leistung an pflegebedürftige Person und Situation der Pflegeperson (1)</a:t>
            </a:r>
            <a:endParaRPr lang="de-DE" b="1" noProof="0" dirty="0">
              <a:solidFill>
                <a:srgbClr val="FFC000"/>
              </a:solidFill>
              <a:latin typeface="+mn-lt"/>
            </a:endParaRPr>
          </a:p>
        </p:txBody>
      </p:sp>
      <p:sp>
        <p:nvSpPr>
          <p:cNvPr id="3" name="Inhaltsplatzhalter 2"/>
          <p:cNvSpPr>
            <a:spLocks noGrp="1"/>
          </p:cNvSpPr>
          <p:nvPr>
            <p:ph idx="1"/>
          </p:nvPr>
        </p:nvSpPr>
        <p:spPr>
          <a:xfrm>
            <a:off x="838200" y="2237591"/>
            <a:ext cx="10515600" cy="3851237"/>
          </a:xfrm>
        </p:spPr>
        <p:txBody>
          <a:bodyPr>
            <a:normAutofit fontScale="85000" lnSpcReduction="20000"/>
          </a:bodyPr>
          <a:lstStyle/>
          <a:p>
            <a:pPr marL="0" indent="0">
              <a:buNone/>
            </a:pPr>
            <a:r>
              <a:rPr lang="de-DE" sz="3600" noProof="0" dirty="0" smtClean="0">
                <a:latin typeface="+mn-lt"/>
              </a:rPr>
              <a:t>Bisher wurde nur die Situation der Pflegeperson beleuchtet</a:t>
            </a:r>
          </a:p>
          <a:p>
            <a:pPr marL="0" indent="0">
              <a:buNone/>
            </a:pPr>
            <a:r>
              <a:rPr lang="de-DE" sz="3600" noProof="0" dirty="0" smtClean="0"/>
              <a:t>Konnex zwischen deren Situation und einer Leistungen an die pflegebedürftige Person – </a:t>
            </a:r>
            <a:r>
              <a:rPr lang="de-DE" sz="3600" noProof="0" dirty="0" err="1" smtClean="0"/>
              <a:t>zB</a:t>
            </a:r>
            <a:r>
              <a:rPr lang="de-DE" sz="3600" noProof="0" dirty="0" smtClean="0"/>
              <a:t> </a:t>
            </a:r>
            <a:r>
              <a:rPr lang="de-DE" sz="3600" b="1" noProof="0" dirty="0" smtClean="0"/>
              <a:t>Unterstützung bei 24 Std- Betreuung </a:t>
            </a:r>
            <a:r>
              <a:rPr lang="de-DE" sz="3600" noProof="0" dirty="0" smtClean="0"/>
              <a:t>und </a:t>
            </a:r>
            <a:r>
              <a:rPr lang="de-DE" sz="3600" b="1" noProof="0" dirty="0" smtClean="0"/>
              <a:t>Pflegekarenzgeld</a:t>
            </a:r>
          </a:p>
          <a:p>
            <a:r>
              <a:rPr lang="de-DE" sz="3600" noProof="0" dirty="0" smtClean="0">
                <a:latin typeface="+mn-lt"/>
              </a:rPr>
              <a:t>EuGH: Leistung an Pflegeperson ist Leistung bei Krankheit zu Gunsten der pflegebedürftigen</a:t>
            </a:r>
            <a:r>
              <a:rPr lang="de-DE" sz="3600" noProof="0" dirty="0" smtClean="0"/>
              <a:t> Person (C-502/01, </a:t>
            </a:r>
            <a:r>
              <a:rPr lang="de-DE" sz="3600" i="1" noProof="0" dirty="0" smtClean="0"/>
              <a:t>Gaumain-</a:t>
            </a:r>
            <a:r>
              <a:rPr lang="de-DE" sz="3600" i="1" noProof="0" dirty="0" err="1" smtClean="0"/>
              <a:t>Cerri</a:t>
            </a:r>
            <a:r>
              <a:rPr lang="de-DE" sz="3600" noProof="0" dirty="0" smtClean="0"/>
              <a:t>, und C-31/02, </a:t>
            </a:r>
            <a:r>
              <a:rPr lang="de-DE" sz="3600" i="1" noProof="0" dirty="0" smtClean="0"/>
              <a:t>Barth, </a:t>
            </a:r>
            <a:r>
              <a:rPr lang="de-DE" sz="3600" noProof="0" dirty="0" smtClean="0"/>
              <a:t>bzw</a:t>
            </a:r>
            <a:r>
              <a:rPr lang="de-DE" sz="3600" i="1" noProof="0" dirty="0" smtClean="0"/>
              <a:t>. </a:t>
            </a:r>
            <a:r>
              <a:rPr lang="de-DE" sz="3600" noProof="0" dirty="0" smtClean="0"/>
              <a:t>C-299/05</a:t>
            </a:r>
            <a:r>
              <a:rPr lang="de-DE" sz="3600" i="1" noProof="0" dirty="0" smtClean="0"/>
              <a:t>, Kommission gegen Parlament und Rat)</a:t>
            </a:r>
          </a:p>
          <a:p>
            <a:r>
              <a:rPr lang="de-DE" sz="3600" noProof="0" dirty="0" smtClean="0"/>
              <a:t>Gewährung nur, wenn AT für die pflegebedürftige Person zuständig ist?</a:t>
            </a:r>
            <a:endParaRPr lang="de-DE" sz="3600" noProof="0" dirty="0"/>
          </a:p>
        </p:txBody>
      </p:sp>
    </p:spTree>
    <p:extLst>
      <p:ext uri="{BB962C8B-B14F-4D97-AF65-F5344CB8AC3E}">
        <p14:creationId xmlns:p14="http://schemas.microsoft.com/office/powerpoint/2010/main" val="2690138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72208"/>
            <a:ext cx="10515600" cy="768627"/>
          </a:xfrm>
        </p:spPr>
        <p:txBody>
          <a:bodyPr>
            <a:normAutofit fontScale="90000"/>
          </a:bodyPr>
          <a:lstStyle/>
          <a:p>
            <a:r>
              <a:rPr lang="de-DE" b="1" noProof="0" dirty="0" smtClean="0">
                <a:solidFill>
                  <a:srgbClr val="FFC000"/>
                </a:solidFill>
                <a:latin typeface="+mn-lt"/>
              </a:rPr>
              <a:t>Zusammenspiel Leistung an pflegebedürftige Person und Situation der Pflegeperson (2)</a:t>
            </a:r>
            <a:endParaRPr lang="de-DE" b="1" noProof="0" dirty="0">
              <a:solidFill>
                <a:srgbClr val="FFC000"/>
              </a:solidFill>
              <a:latin typeface="+mn-lt"/>
            </a:endParaRPr>
          </a:p>
        </p:txBody>
      </p:sp>
      <p:sp>
        <p:nvSpPr>
          <p:cNvPr id="3" name="Inhaltsplatzhalter 2"/>
          <p:cNvSpPr>
            <a:spLocks noGrp="1"/>
          </p:cNvSpPr>
          <p:nvPr>
            <p:ph idx="1"/>
          </p:nvPr>
        </p:nvSpPr>
        <p:spPr>
          <a:xfrm>
            <a:off x="838200" y="2438400"/>
            <a:ext cx="10515600" cy="3650428"/>
          </a:xfrm>
        </p:spPr>
        <p:txBody>
          <a:bodyPr>
            <a:normAutofit fontScale="77500" lnSpcReduction="20000"/>
          </a:bodyPr>
          <a:lstStyle/>
          <a:p>
            <a:pPr marL="0" indent="0">
              <a:buNone/>
            </a:pPr>
            <a:r>
              <a:rPr lang="de-DE" sz="3600" b="1" noProof="0" dirty="0" smtClean="0">
                <a:latin typeface="+mn-lt"/>
              </a:rPr>
              <a:t>Unterstützung bei 24 Std-Betreuung </a:t>
            </a:r>
            <a:r>
              <a:rPr lang="de-DE" sz="3600" noProof="0" dirty="0" smtClean="0">
                <a:latin typeface="+mn-lt"/>
              </a:rPr>
              <a:t>ist Sachleistung (wegen Verwendungsnachweis):</a:t>
            </a:r>
          </a:p>
          <a:p>
            <a:r>
              <a:rPr lang="de-DE" sz="3600" noProof="0" dirty="0" smtClean="0"/>
              <a:t>keine Gewährung, wenn Person mit AT Pension in anderem MS lebt und AT Pflegegeld exportiert</a:t>
            </a:r>
          </a:p>
          <a:p>
            <a:r>
              <a:rPr lang="de-DE" sz="3600" noProof="0" dirty="0" smtClean="0"/>
              <a:t>Gewährung an pflegebedürftige Personen, die in AT leben, für die aber ein anderer MS zuständig ist (</a:t>
            </a:r>
            <a:r>
              <a:rPr lang="de-DE" sz="3600" noProof="0" dirty="0" err="1" smtClean="0"/>
              <a:t>zB</a:t>
            </a:r>
            <a:r>
              <a:rPr lang="de-DE" sz="3600" noProof="0" dirty="0" smtClean="0"/>
              <a:t> mit deutscher Pension); sofern die Pflegebedürftigkeit einer solchen, die nach AT Recht mindestens mit Stufe 3 </a:t>
            </a:r>
            <a:r>
              <a:rPr lang="de-DE" sz="3600" noProof="0" dirty="0" smtClean="0"/>
              <a:t>zu beurteilen wäre, entspricht</a:t>
            </a:r>
            <a:r>
              <a:rPr lang="de-DE" sz="3600" noProof="0" dirty="0" smtClean="0"/>
              <a:t>) und Verrechnung an zuständigen (</a:t>
            </a:r>
            <a:r>
              <a:rPr lang="de-DE" sz="3600" noProof="0" dirty="0" err="1" smtClean="0"/>
              <a:t>zB</a:t>
            </a:r>
            <a:r>
              <a:rPr lang="de-DE" sz="3600" noProof="0" dirty="0" smtClean="0"/>
              <a:t> deutschen) Träger</a:t>
            </a:r>
            <a:endParaRPr lang="de-DE" sz="3600" noProof="0" dirty="0"/>
          </a:p>
        </p:txBody>
      </p:sp>
    </p:spTree>
    <p:extLst>
      <p:ext uri="{BB962C8B-B14F-4D97-AF65-F5344CB8AC3E}">
        <p14:creationId xmlns:p14="http://schemas.microsoft.com/office/powerpoint/2010/main" val="4046178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2"/>
          <a:stretch>
            <a:fillRect/>
          </a:stretch>
        </p:blipFill>
        <p:spPr>
          <a:xfrm>
            <a:off x="4924649" y="4798695"/>
            <a:ext cx="1847850" cy="1794005"/>
          </a:xfrm>
          <a:prstGeom prst="rect">
            <a:avLst/>
          </a:prstGeom>
        </p:spPr>
      </p:pic>
      <p:sp>
        <p:nvSpPr>
          <p:cNvPr id="2" name="Titel 1"/>
          <p:cNvSpPr>
            <a:spLocks noGrp="1"/>
          </p:cNvSpPr>
          <p:nvPr>
            <p:ph type="title"/>
          </p:nvPr>
        </p:nvSpPr>
        <p:spPr>
          <a:xfrm>
            <a:off x="838200" y="731520"/>
            <a:ext cx="10515600" cy="959168"/>
          </a:xfrm>
        </p:spPr>
        <p:txBody>
          <a:bodyPr>
            <a:normAutofit fontScale="90000"/>
          </a:bodyPr>
          <a:lstStyle/>
          <a:p>
            <a:r>
              <a:rPr lang="de-DE" b="1" noProof="0" dirty="0" smtClean="0">
                <a:solidFill>
                  <a:srgbClr val="FFC000"/>
                </a:solidFill>
                <a:latin typeface="+mn-lt"/>
              </a:rPr>
              <a:t>Zusammenspiel Leistung an pflegebedürftige Person und Situation der Pflegeperson (3)</a:t>
            </a:r>
            <a:endParaRPr lang="de-DE" b="1" noProof="0" dirty="0">
              <a:solidFill>
                <a:srgbClr val="FFC000"/>
              </a:solidFill>
              <a:latin typeface="+mn-lt"/>
            </a:endParaRPr>
          </a:p>
        </p:txBody>
      </p:sp>
      <p:sp>
        <p:nvSpPr>
          <p:cNvPr id="3" name="Inhaltsplatzhalter 2"/>
          <p:cNvSpPr>
            <a:spLocks noGrp="1"/>
          </p:cNvSpPr>
          <p:nvPr>
            <p:ph idx="1"/>
          </p:nvPr>
        </p:nvSpPr>
        <p:spPr>
          <a:xfrm>
            <a:off x="838200" y="2194560"/>
            <a:ext cx="10515600" cy="3894268"/>
          </a:xfrm>
        </p:spPr>
        <p:txBody>
          <a:bodyPr>
            <a:normAutofit fontScale="70000" lnSpcReduction="20000"/>
          </a:bodyPr>
          <a:lstStyle/>
          <a:p>
            <a:pPr marL="0" indent="0">
              <a:buNone/>
            </a:pPr>
            <a:r>
              <a:rPr lang="de-DE" sz="3600" b="1" noProof="0" dirty="0" smtClean="0">
                <a:latin typeface="+mn-lt"/>
              </a:rPr>
              <a:t>Pflegekarenzgeld</a:t>
            </a:r>
            <a:r>
              <a:rPr lang="de-DE" sz="3600" noProof="0" dirty="0" smtClean="0">
                <a:latin typeface="+mn-lt"/>
              </a:rPr>
              <a:t> ist Geldleistung</a:t>
            </a:r>
          </a:p>
          <a:p>
            <a:pPr marL="0" indent="0">
              <a:buNone/>
            </a:pPr>
            <a:r>
              <a:rPr lang="de-DE" sz="3600" noProof="0" dirty="0"/>
              <a:t>EuGH </a:t>
            </a:r>
            <a:r>
              <a:rPr lang="de-DE" sz="3600" noProof="0" dirty="0" smtClean="0"/>
              <a:t>C-116/23</a:t>
            </a:r>
            <a:r>
              <a:rPr lang="de-DE" sz="3600" noProof="0" dirty="0"/>
              <a:t>, </a:t>
            </a:r>
            <a:r>
              <a:rPr lang="de-DE" sz="3600" i="1" noProof="0" dirty="0" smtClean="0"/>
              <a:t>Sozialministeriumservice</a:t>
            </a:r>
            <a:r>
              <a:rPr lang="de-DE" sz="3600" noProof="0" dirty="0" smtClean="0"/>
              <a:t>:  Ist Leistung unter der VO 883/2004 für die pflegebedürftige Person und eine soziale Vergünstigung für die Pflegeperson nach der VO 492/2011</a:t>
            </a:r>
          </a:p>
          <a:p>
            <a:r>
              <a:rPr lang="de-DE" sz="3600" noProof="0" dirty="0" smtClean="0">
                <a:latin typeface="+mn-lt"/>
              </a:rPr>
              <a:t>AT muss Leistung gewähren, wenn für Pflegeperson AT Arbeitsrecht gilt und für pflegebedürftige Person anderer MS zuständig ist (</a:t>
            </a:r>
            <a:r>
              <a:rPr lang="de-DE" sz="3600" noProof="0" dirty="0" err="1" smtClean="0">
                <a:latin typeface="+mn-lt"/>
              </a:rPr>
              <a:t>zB</a:t>
            </a:r>
            <a:r>
              <a:rPr lang="de-DE" sz="3600" noProof="0" dirty="0" smtClean="0">
                <a:latin typeface="+mn-lt"/>
              </a:rPr>
              <a:t> </a:t>
            </a:r>
            <a:r>
              <a:rPr lang="de-DE" sz="3600" noProof="0" dirty="0"/>
              <a:t>V</a:t>
            </a:r>
            <a:r>
              <a:rPr lang="de-DE" sz="3600" noProof="0" dirty="0" smtClean="0">
                <a:latin typeface="+mn-lt"/>
              </a:rPr>
              <a:t>ater lebt in IT, bezieht IT Pension mit IT Pflegegeld) Sachverhaltsgleichstellung IT Pension – Pflegegeld Stufe 3; nicht auch Grad der Pflegebedürftigkeit?</a:t>
            </a:r>
          </a:p>
          <a:p>
            <a:r>
              <a:rPr lang="de-DE" sz="3600" noProof="0" dirty="0" smtClean="0"/>
              <a:t>Muss AT auch Leistung erbringen, wenn </a:t>
            </a:r>
            <a:r>
              <a:rPr lang="de-DE" sz="3600" noProof="0" dirty="0" smtClean="0"/>
              <a:t>eine Person </a:t>
            </a:r>
            <a:r>
              <a:rPr lang="de-DE" sz="3600" noProof="0" dirty="0" smtClean="0"/>
              <a:t>AT Pflegegeld bezieht und Arbeitsrecht eines anderen MS </a:t>
            </a:r>
            <a:r>
              <a:rPr lang="de-DE" sz="3600" noProof="0" dirty="0" smtClean="0"/>
              <a:t>gilt – mus</a:t>
            </a:r>
            <a:r>
              <a:rPr lang="de-DE" sz="3600" noProof="0" dirty="0" smtClean="0"/>
              <a:t>s AT „</a:t>
            </a:r>
            <a:r>
              <a:rPr lang="de-DE" sz="3600" noProof="0" dirty="0" smtClean="0"/>
              <a:t>Lohnersatz“ leisten?</a:t>
            </a:r>
            <a:endParaRPr lang="de-DE" sz="3600" noProof="0" dirty="0" smtClean="0"/>
          </a:p>
          <a:p>
            <a:pPr marL="0" indent="0">
              <a:buNone/>
            </a:pPr>
            <a:r>
              <a:rPr lang="de-DE" sz="3600" b="1" noProof="0" dirty="0" smtClean="0">
                <a:solidFill>
                  <a:schemeClr val="accent6">
                    <a:lumMod val="75000"/>
                  </a:schemeClr>
                </a:solidFill>
                <a:latin typeface="+mn-lt"/>
              </a:rPr>
              <a:t>Was meint das Auditorium?</a:t>
            </a:r>
          </a:p>
        </p:txBody>
      </p:sp>
    </p:spTree>
    <p:extLst>
      <p:ext uri="{BB962C8B-B14F-4D97-AF65-F5344CB8AC3E}">
        <p14:creationId xmlns:p14="http://schemas.microsoft.com/office/powerpoint/2010/main" val="2873800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2433" y="1441524"/>
            <a:ext cx="10515600" cy="2474259"/>
          </a:xfrm>
        </p:spPr>
        <p:txBody>
          <a:bodyPr>
            <a:normAutofit/>
          </a:bodyPr>
          <a:lstStyle/>
          <a:p>
            <a:r>
              <a:rPr lang="de-DE" noProof="0" dirty="0" smtClean="0"/>
              <a:t/>
            </a:r>
            <a:br>
              <a:rPr lang="de-DE" noProof="0" dirty="0" smtClean="0"/>
            </a:br>
            <a:r>
              <a:rPr lang="de-DE" sz="6000" b="1" noProof="0" dirty="0" smtClean="0"/>
              <a:t>Danke für Ihre Aufmerksamkeit </a:t>
            </a:r>
            <a:endParaRPr lang="de-DE" sz="5000" b="1" noProof="0" dirty="0"/>
          </a:p>
        </p:txBody>
      </p:sp>
      <p:sp>
        <p:nvSpPr>
          <p:cNvPr id="3" name="Textplatzhalter 2"/>
          <p:cNvSpPr>
            <a:spLocks noGrp="1"/>
          </p:cNvSpPr>
          <p:nvPr>
            <p:ph type="body" sz="quarter" idx="13"/>
          </p:nvPr>
        </p:nvSpPr>
        <p:spPr>
          <a:xfrm>
            <a:off x="719669" y="5023821"/>
            <a:ext cx="10638367" cy="1118747"/>
          </a:xfrm>
        </p:spPr>
        <p:txBody>
          <a:bodyPr/>
          <a:lstStyle/>
          <a:p>
            <a:endParaRPr lang="de-DE" noProof="0" dirty="0" smtClean="0"/>
          </a:p>
          <a:p>
            <a:endParaRPr lang="de-DE" noProof="0" dirty="0" smtClean="0"/>
          </a:p>
          <a:p>
            <a:endParaRPr lang="de-DE" noProof="0" dirty="0"/>
          </a:p>
        </p:txBody>
      </p:sp>
      <p:sp>
        <p:nvSpPr>
          <p:cNvPr id="4" name="Fußzeilenplatzhalter 3"/>
          <p:cNvSpPr>
            <a:spLocks noGrp="1"/>
          </p:cNvSpPr>
          <p:nvPr>
            <p:ph type="ftr" sz="quarter" idx="11"/>
          </p:nvPr>
        </p:nvSpPr>
        <p:spPr/>
        <p:txBody>
          <a:bodyPr/>
          <a:lstStyle/>
          <a:p>
            <a:endParaRPr lang="de-AT" dirty="0"/>
          </a:p>
        </p:txBody>
      </p:sp>
      <p:sp>
        <p:nvSpPr>
          <p:cNvPr id="5" name="Foliennummernplatzhalter 4"/>
          <p:cNvSpPr>
            <a:spLocks noGrp="1"/>
          </p:cNvSpPr>
          <p:nvPr>
            <p:ph type="sldNum" sz="quarter" idx="12"/>
          </p:nvPr>
        </p:nvSpPr>
        <p:spPr/>
        <p:txBody>
          <a:bodyPr/>
          <a:lstStyle/>
          <a:p>
            <a:fld id="{1206269C-C24E-4E80-9A4B-E7E19BB59A67}" type="slidenum">
              <a:rPr lang="de-AT" smtClean="0"/>
              <a:pPr/>
              <a:t>18</a:t>
            </a:fld>
            <a:endParaRPr lang="de-AT" dirty="0"/>
          </a:p>
        </p:txBody>
      </p:sp>
    </p:spTree>
    <p:extLst>
      <p:ext uri="{BB962C8B-B14F-4D97-AF65-F5344CB8AC3E}">
        <p14:creationId xmlns:p14="http://schemas.microsoft.com/office/powerpoint/2010/main" val="532867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p:cNvSpPr>
            <a:spLocks noGrp="1"/>
          </p:cNvSpPr>
          <p:nvPr>
            <p:ph type="title"/>
          </p:nvPr>
        </p:nvSpPr>
        <p:spPr/>
        <p:txBody>
          <a:bodyPr/>
          <a:lstStyle/>
          <a:p>
            <a:r>
              <a:rPr lang="de-DE" altLang="de-DE" b="1" noProof="0" dirty="0" smtClean="0">
                <a:latin typeface="+mn-lt"/>
              </a:rPr>
              <a:t>Inhalt</a:t>
            </a:r>
            <a:endParaRPr lang="de-DE" altLang="de-DE" b="1" noProof="0" dirty="0">
              <a:latin typeface="+mn-lt"/>
            </a:endParaRPr>
          </a:p>
        </p:txBody>
      </p:sp>
      <p:sp>
        <p:nvSpPr>
          <p:cNvPr id="4099" name="Inhaltsplatzhalter 2"/>
          <p:cNvSpPr>
            <a:spLocks noGrp="1"/>
          </p:cNvSpPr>
          <p:nvPr>
            <p:ph idx="1"/>
          </p:nvPr>
        </p:nvSpPr>
        <p:spPr>
          <a:xfrm>
            <a:off x="1919289" y="2241552"/>
            <a:ext cx="8353425" cy="3059113"/>
          </a:xfrm>
        </p:spPr>
        <p:txBody>
          <a:bodyPr>
            <a:normAutofit/>
          </a:bodyPr>
          <a:lstStyle/>
          <a:p>
            <a:r>
              <a:rPr lang="de-DE" altLang="de-DE" noProof="0" dirty="0" smtClean="0"/>
              <a:t>Österreichische Rechtslage</a:t>
            </a:r>
          </a:p>
          <a:p>
            <a:r>
              <a:rPr lang="de-DE" altLang="de-DE" noProof="0" dirty="0" smtClean="0">
                <a:latin typeface="+mn-lt"/>
              </a:rPr>
              <a:t>Auswirkung grenzüberschreitender Situationen</a:t>
            </a:r>
          </a:p>
          <a:p>
            <a:pPr lvl="1"/>
            <a:r>
              <a:rPr lang="de-DE" altLang="de-DE" noProof="0" dirty="0" smtClean="0"/>
              <a:t>Zuständigkeit für die Pflegeperson</a:t>
            </a:r>
          </a:p>
          <a:p>
            <a:pPr lvl="1"/>
            <a:r>
              <a:rPr lang="de-DE" altLang="de-DE" noProof="0" dirty="0" smtClean="0">
                <a:latin typeface="+mn-lt"/>
              </a:rPr>
              <a:t>allfällige leistungsrechtliche Auswirkungen</a:t>
            </a:r>
          </a:p>
          <a:p>
            <a:pPr lvl="1"/>
            <a:r>
              <a:rPr lang="de-DE" altLang="de-DE" noProof="0" dirty="0" smtClean="0"/>
              <a:t>Zusammenspiel von Sozialrecht und Arbeitsrecht</a:t>
            </a:r>
            <a:endParaRPr lang="de-DE" altLang="de-DE" noProof="0" dirty="0" smtClean="0">
              <a:latin typeface="+mn-lt"/>
            </a:endParaRPr>
          </a:p>
          <a:p>
            <a:endParaRPr lang="de-DE" altLang="de-DE" noProof="0" dirty="0">
              <a:latin typeface="+mn-lt"/>
            </a:endParaRPr>
          </a:p>
        </p:txBody>
      </p:sp>
    </p:spTree>
    <p:extLst>
      <p:ext uri="{BB962C8B-B14F-4D97-AF65-F5344CB8AC3E}">
        <p14:creationId xmlns:p14="http://schemas.microsoft.com/office/powerpoint/2010/main" val="3189921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noProof="0" dirty="0">
              <a:latin typeface="+mn-lt"/>
            </a:endParaRPr>
          </a:p>
        </p:txBody>
      </p:sp>
      <p:sp>
        <p:nvSpPr>
          <p:cNvPr id="3" name="Inhaltsplatzhalter 2"/>
          <p:cNvSpPr>
            <a:spLocks noGrp="1"/>
          </p:cNvSpPr>
          <p:nvPr>
            <p:ph idx="1"/>
          </p:nvPr>
        </p:nvSpPr>
        <p:spPr/>
        <p:txBody>
          <a:bodyPr>
            <a:normAutofit/>
          </a:bodyPr>
          <a:lstStyle/>
          <a:p>
            <a:pPr marL="0" indent="0">
              <a:buNone/>
            </a:pPr>
            <a:r>
              <a:rPr lang="de-DE" sz="6000" b="1" noProof="0" dirty="0" smtClean="0"/>
              <a:t>Österreichische Rechtslage</a:t>
            </a:r>
            <a:endParaRPr lang="de-DE" sz="6000" b="1" noProof="0" dirty="0">
              <a:latin typeface="+mn-lt"/>
            </a:endParaRPr>
          </a:p>
        </p:txBody>
      </p:sp>
    </p:spTree>
    <p:extLst>
      <p:ext uri="{BB962C8B-B14F-4D97-AF65-F5344CB8AC3E}">
        <p14:creationId xmlns:p14="http://schemas.microsoft.com/office/powerpoint/2010/main" val="593743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noProof="0" dirty="0" smtClean="0">
                <a:solidFill>
                  <a:srgbClr val="FFC000"/>
                </a:solidFill>
                <a:latin typeface="+mn-lt"/>
              </a:rPr>
              <a:t>Einleitung</a:t>
            </a:r>
            <a:endParaRPr lang="de-DE" b="1" noProof="0" dirty="0">
              <a:solidFill>
                <a:srgbClr val="FFC000"/>
              </a:solidFill>
              <a:latin typeface="+mn-lt"/>
            </a:endParaRPr>
          </a:p>
        </p:txBody>
      </p:sp>
      <p:sp>
        <p:nvSpPr>
          <p:cNvPr id="3" name="Inhaltsplatzhalter 2"/>
          <p:cNvSpPr>
            <a:spLocks noGrp="1"/>
          </p:cNvSpPr>
          <p:nvPr>
            <p:ph idx="1"/>
          </p:nvPr>
        </p:nvSpPr>
        <p:spPr/>
        <p:txBody>
          <a:bodyPr>
            <a:normAutofit fontScale="92500" lnSpcReduction="10000"/>
          </a:bodyPr>
          <a:lstStyle/>
          <a:p>
            <a:r>
              <a:rPr lang="de-DE" sz="4000" noProof="0" dirty="0" smtClean="0"/>
              <a:t>Verschiedene Möglichkeiten für eine Pflege </a:t>
            </a:r>
            <a:r>
              <a:rPr lang="de-DE" sz="4000" dirty="0"/>
              <a:t>zu Hause (</a:t>
            </a:r>
            <a:r>
              <a:rPr lang="de-DE" sz="2200" dirty="0"/>
              <a:t>https://</a:t>
            </a:r>
            <a:r>
              <a:rPr lang="de-DE" sz="2200" dirty="0" smtClean="0"/>
              <a:t>broschuerenservice.sozialministerium.at/Home/Download?publicationId=175</a:t>
            </a:r>
            <a:r>
              <a:rPr lang="de-DE" sz="4000" dirty="0" smtClean="0"/>
              <a:t>):</a:t>
            </a:r>
            <a:endParaRPr lang="de-DE" sz="4000" noProof="0" dirty="0" smtClean="0"/>
          </a:p>
          <a:p>
            <a:pPr lvl="1"/>
            <a:r>
              <a:rPr lang="de-DE" sz="3200" noProof="0" dirty="0" smtClean="0"/>
              <a:t>Arbeitsvertrag zwischen pflegebedürftiger Person (bzw. deren Angehörigem) und Pflegeperson</a:t>
            </a:r>
          </a:p>
          <a:p>
            <a:pPr lvl="1"/>
            <a:r>
              <a:rPr lang="de-DE" sz="3200" noProof="0" dirty="0" smtClean="0"/>
              <a:t>Inanspruchnahme einer selbständig tätigen Pflegeperson</a:t>
            </a:r>
          </a:p>
          <a:p>
            <a:pPr lvl="2"/>
            <a:r>
              <a:rPr lang="de-DE" sz="2800" noProof="0" dirty="0" smtClean="0"/>
              <a:t>direkt durch die pflegebedürftige Person</a:t>
            </a:r>
          </a:p>
          <a:p>
            <a:pPr lvl="2"/>
            <a:r>
              <a:rPr lang="de-DE" sz="2800" noProof="0" dirty="0" smtClean="0"/>
              <a:t>im Wege einer Vermittlungsagentur</a:t>
            </a:r>
          </a:p>
          <a:p>
            <a:pPr lvl="1"/>
            <a:r>
              <a:rPr lang="de-DE" sz="3200" noProof="0" dirty="0" smtClean="0"/>
              <a:t>Arbeitsvertrag der Pflegeperson mit einem (gemeinnützigen) Unternehmen, das Pflegepersonen der pflegebedürftigen Person zur Verfügung stellt</a:t>
            </a:r>
          </a:p>
          <a:p>
            <a:pPr lvl="2"/>
            <a:endParaRPr lang="de-DE" sz="2800" noProof="0" dirty="0"/>
          </a:p>
        </p:txBody>
      </p:sp>
    </p:spTree>
    <p:extLst>
      <p:ext uri="{BB962C8B-B14F-4D97-AF65-F5344CB8AC3E}">
        <p14:creationId xmlns:p14="http://schemas.microsoft.com/office/powerpoint/2010/main" val="3607490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849854"/>
            <a:ext cx="10515600" cy="840834"/>
          </a:xfrm>
        </p:spPr>
        <p:txBody>
          <a:bodyPr>
            <a:normAutofit/>
          </a:bodyPr>
          <a:lstStyle/>
          <a:p>
            <a:r>
              <a:rPr lang="de-DE" b="1" noProof="0" dirty="0" smtClean="0">
                <a:solidFill>
                  <a:srgbClr val="FFC000"/>
                </a:solidFill>
                <a:latin typeface="+mn-lt"/>
              </a:rPr>
              <a:t>Pflegepersonen mit Arbeitsvertrag </a:t>
            </a:r>
            <a:endParaRPr lang="de-DE" b="1" noProof="0" dirty="0">
              <a:solidFill>
                <a:srgbClr val="FFC000"/>
              </a:solidFill>
              <a:latin typeface="+mn-lt"/>
            </a:endParaRPr>
          </a:p>
        </p:txBody>
      </p:sp>
      <p:sp>
        <p:nvSpPr>
          <p:cNvPr id="3" name="Inhaltsplatzhalter 2"/>
          <p:cNvSpPr>
            <a:spLocks noGrp="1"/>
          </p:cNvSpPr>
          <p:nvPr>
            <p:ph idx="1"/>
          </p:nvPr>
        </p:nvSpPr>
        <p:spPr>
          <a:xfrm>
            <a:off x="838200" y="1848465"/>
            <a:ext cx="10515600" cy="4328498"/>
          </a:xfrm>
        </p:spPr>
        <p:txBody>
          <a:bodyPr>
            <a:normAutofit fontScale="70000" lnSpcReduction="20000"/>
          </a:bodyPr>
          <a:lstStyle/>
          <a:p>
            <a:r>
              <a:rPr lang="de-DE" sz="4000" noProof="0" dirty="0" smtClean="0"/>
              <a:t>Hilfestellung bei der Haushalts- und Lebensführung</a:t>
            </a:r>
          </a:p>
          <a:p>
            <a:r>
              <a:rPr lang="de-DE" sz="4000" noProof="0" dirty="0" smtClean="0"/>
              <a:t>von medizinischen Berufen delegierte Dienste für Gesundheits- und Krankenpflege</a:t>
            </a:r>
          </a:p>
          <a:p>
            <a:r>
              <a:rPr lang="de-DE" sz="4000" noProof="0" dirty="0" smtClean="0"/>
              <a:t>Gehalt nach Mindestlohntarifen für Hausgehilfen und Hausangestellten (regional unterschiedlich – um 2.000 € pro Monat)</a:t>
            </a:r>
          </a:p>
          <a:p>
            <a:r>
              <a:rPr lang="de-DE" sz="4000" noProof="0" dirty="0" smtClean="0"/>
              <a:t>Genaue Anweisungen wo und wie die Leistung zu erbringen ist; Kontrolle der Durchführung</a:t>
            </a:r>
          </a:p>
          <a:p>
            <a:r>
              <a:rPr lang="de-DE" sz="4000" noProof="0" dirty="0" smtClean="0"/>
              <a:t>Darf sich nicht durch andere Pflegeperson vertreten lassen</a:t>
            </a:r>
          </a:p>
          <a:p>
            <a:r>
              <a:rPr lang="de-DE" sz="4000" noProof="0" dirty="0" smtClean="0"/>
              <a:t>½ Betreuung – ½ Freizeit</a:t>
            </a:r>
          </a:p>
          <a:p>
            <a:r>
              <a:rPr lang="de-DE" sz="4000" noProof="0" dirty="0" smtClean="0"/>
              <a:t>Detaillierte Arbeitszeit/Freizeit/Bereitschafts-regelung</a:t>
            </a:r>
          </a:p>
          <a:p>
            <a:r>
              <a:rPr lang="de-DE" sz="4000" noProof="0" dirty="0" smtClean="0"/>
              <a:t>AG muss sich um Sozialversicherung kümmern</a:t>
            </a:r>
          </a:p>
          <a:p>
            <a:endParaRPr lang="de-DE" sz="2800" noProof="0" dirty="0"/>
          </a:p>
        </p:txBody>
      </p:sp>
    </p:spTree>
    <p:extLst>
      <p:ext uri="{BB962C8B-B14F-4D97-AF65-F5344CB8AC3E}">
        <p14:creationId xmlns:p14="http://schemas.microsoft.com/office/powerpoint/2010/main" val="1578222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04856"/>
            <a:ext cx="10515600" cy="485832"/>
          </a:xfrm>
        </p:spPr>
        <p:txBody>
          <a:bodyPr>
            <a:normAutofit fontScale="90000"/>
          </a:bodyPr>
          <a:lstStyle/>
          <a:p>
            <a:r>
              <a:rPr lang="de-DE" b="1" noProof="0" dirty="0" smtClean="0">
                <a:solidFill>
                  <a:srgbClr val="FFC000"/>
                </a:solidFill>
                <a:latin typeface="+mn-lt"/>
              </a:rPr>
              <a:t>Selbständige Pflegepersonen</a:t>
            </a:r>
            <a:endParaRPr lang="de-DE" b="1" noProof="0" dirty="0">
              <a:solidFill>
                <a:srgbClr val="FFC000"/>
              </a:solidFill>
              <a:latin typeface="+mn-lt"/>
            </a:endParaRPr>
          </a:p>
        </p:txBody>
      </p:sp>
      <p:sp>
        <p:nvSpPr>
          <p:cNvPr id="3" name="Inhaltsplatzhalter 2"/>
          <p:cNvSpPr>
            <a:spLocks noGrp="1"/>
          </p:cNvSpPr>
          <p:nvPr>
            <p:ph idx="1"/>
          </p:nvPr>
        </p:nvSpPr>
        <p:spPr>
          <a:xfrm>
            <a:off x="838200" y="1976284"/>
            <a:ext cx="10515600" cy="4200679"/>
          </a:xfrm>
        </p:spPr>
        <p:txBody>
          <a:bodyPr>
            <a:normAutofit fontScale="62500" lnSpcReduction="20000"/>
          </a:bodyPr>
          <a:lstStyle/>
          <a:p>
            <a:r>
              <a:rPr lang="de-DE" sz="4000" noProof="0" dirty="0" smtClean="0"/>
              <a:t>Haushaltsnahe Dienstleistungen und Unterstützung bei der Lebensführung</a:t>
            </a:r>
          </a:p>
          <a:p>
            <a:r>
              <a:rPr lang="de-DE" sz="4000" noProof="0" dirty="0" smtClean="0"/>
              <a:t>von medizinischen Berufen delegierte Dienste für Gesundheits- und Krankenpflege</a:t>
            </a:r>
          </a:p>
          <a:p>
            <a:r>
              <a:rPr lang="de-DE" sz="4000" noProof="0" dirty="0" smtClean="0"/>
              <a:t>Entgelt nach freier Vereinbarung</a:t>
            </a:r>
          </a:p>
          <a:p>
            <a:r>
              <a:rPr lang="de-DE" sz="4000" noProof="0" dirty="0" smtClean="0"/>
              <a:t>Gewerbeschein (Personenbetreuung) oder entsprechende ausländische Qualifikation bei nur kurzfristigen Einsätzen in Österreich</a:t>
            </a:r>
          </a:p>
          <a:p>
            <a:r>
              <a:rPr lang="de-DE" sz="4000" noProof="0" dirty="0" smtClean="0"/>
              <a:t>keine Weisungen zur Arbeitserfüllung</a:t>
            </a:r>
          </a:p>
          <a:p>
            <a:r>
              <a:rPr lang="de-DE" sz="4000" noProof="0" dirty="0" smtClean="0"/>
              <a:t>Arbeitszeit frei vereinbar</a:t>
            </a:r>
          </a:p>
          <a:p>
            <a:r>
              <a:rPr lang="de-DE" sz="4000" noProof="0" dirty="0" smtClean="0"/>
              <a:t>kann sich durch andere Pflegeperson vertreten lassen</a:t>
            </a:r>
          </a:p>
          <a:p>
            <a:r>
              <a:rPr lang="de-DE" sz="4000" noProof="0" dirty="0" smtClean="0"/>
              <a:t>Pflegeperson oder Agentur (unterstützend) muss sich um Sozialversicherung kümmern</a:t>
            </a:r>
          </a:p>
          <a:p>
            <a:endParaRPr lang="de-DE" sz="2800" noProof="0" dirty="0"/>
          </a:p>
        </p:txBody>
      </p:sp>
    </p:spTree>
    <p:extLst>
      <p:ext uri="{BB962C8B-B14F-4D97-AF65-F5344CB8AC3E}">
        <p14:creationId xmlns:p14="http://schemas.microsoft.com/office/powerpoint/2010/main" val="1408453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04856"/>
            <a:ext cx="10515600" cy="485832"/>
          </a:xfrm>
        </p:spPr>
        <p:txBody>
          <a:bodyPr>
            <a:normAutofit fontScale="90000"/>
          </a:bodyPr>
          <a:lstStyle/>
          <a:p>
            <a:r>
              <a:rPr lang="de-DE" b="1" noProof="0" dirty="0" smtClean="0">
                <a:solidFill>
                  <a:srgbClr val="FFC000"/>
                </a:solidFill>
                <a:latin typeface="+mn-lt"/>
              </a:rPr>
              <a:t>Unterstützung der pflegebedürftigen Person</a:t>
            </a:r>
            <a:endParaRPr lang="de-DE" b="1" noProof="0" dirty="0">
              <a:solidFill>
                <a:srgbClr val="FFC000"/>
              </a:solidFill>
              <a:latin typeface="+mn-lt"/>
            </a:endParaRPr>
          </a:p>
        </p:txBody>
      </p:sp>
      <p:sp>
        <p:nvSpPr>
          <p:cNvPr id="3" name="Inhaltsplatzhalter 2"/>
          <p:cNvSpPr>
            <a:spLocks noGrp="1"/>
          </p:cNvSpPr>
          <p:nvPr>
            <p:ph idx="1"/>
          </p:nvPr>
        </p:nvSpPr>
        <p:spPr>
          <a:xfrm>
            <a:off x="838200" y="2151529"/>
            <a:ext cx="10515600" cy="4025434"/>
          </a:xfrm>
        </p:spPr>
        <p:txBody>
          <a:bodyPr>
            <a:normAutofit fontScale="70000" lnSpcReduction="20000"/>
          </a:bodyPr>
          <a:lstStyle/>
          <a:p>
            <a:r>
              <a:rPr lang="de-DE" sz="4000" b="1" noProof="0" dirty="0" smtClean="0"/>
              <a:t>Bundespflegegeld</a:t>
            </a:r>
            <a:r>
              <a:rPr lang="de-DE" sz="4000" noProof="0" dirty="0" smtClean="0"/>
              <a:t> je nach Grad der Pflegebedürftigkeit (7 Stufen zwischen 192 € und 2.062 € im Monat) </a:t>
            </a:r>
          </a:p>
          <a:p>
            <a:pPr lvl="1"/>
            <a:r>
              <a:rPr lang="de-DE" sz="3600" noProof="0" dirty="0" smtClean="0"/>
              <a:t>Nach VO 883/2004 als Geldleistung bei Krankheit </a:t>
            </a:r>
            <a:r>
              <a:rPr lang="de-DE" sz="3600" noProof="0" dirty="0" err="1" smtClean="0"/>
              <a:t>notifiziert</a:t>
            </a:r>
            <a:endParaRPr lang="de-DE" sz="3600" noProof="0" dirty="0" smtClean="0"/>
          </a:p>
          <a:p>
            <a:r>
              <a:rPr lang="de-DE" sz="4000" noProof="0" dirty="0" smtClean="0"/>
              <a:t>Allenfalls Landesleistungen zusätzlich</a:t>
            </a:r>
          </a:p>
          <a:p>
            <a:r>
              <a:rPr lang="de-DE" sz="4000" b="1" noProof="0" dirty="0" smtClean="0"/>
              <a:t>Unterstützung bei 24 Std-Betreuung</a:t>
            </a:r>
            <a:r>
              <a:rPr lang="de-DE" sz="4000" noProof="0" dirty="0" smtClean="0"/>
              <a:t>: </a:t>
            </a:r>
          </a:p>
          <a:p>
            <a:pPr lvl="1"/>
            <a:r>
              <a:rPr lang="de-DE" sz="3600" noProof="0" dirty="0" smtClean="0"/>
              <a:t>Pflegebedürftige Person: </a:t>
            </a:r>
            <a:r>
              <a:rPr lang="de-DE" sz="3600" noProof="0" dirty="0" err="1" smtClean="0"/>
              <a:t>Bezieher:innen</a:t>
            </a:r>
            <a:r>
              <a:rPr lang="de-DE" sz="3600" noProof="0" dirty="0" smtClean="0"/>
              <a:t> von Pflegegeld ab Stufe 3 (552 €) und Einkommen unter 2.500 €</a:t>
            </a:r>
          </a:p>
          <a:p>
            <a:pPr lvl="1"/>
            <a:r>
              <a:rPr lang="de-DE" sz="3600" noProof="0" dirty="0" smtClean="0"/>
              <a:t>für 2 </a:t>
            </a:r>
            <a:r>
              <a:rPr lang="de-DE" sz="3600" noProof="0" dirty="0" err="1" smtClean="0"/>
              <a:t>Arbeitnehmer:innen</a:t>
            </a:r>
            <a:r>
              <a:rPr lang="de-DE" sz="3600" noProof="0" dirty="0" smtClean="0"/>
              <a:t> als Pflegeperson: 1.600 € pro Monat</a:t>
            </a:r>
          </a:p>
          <a:p>
            <a:pPr lvl="1"/>
            <a:r>
              <a:rPr lang="de-DE" sz="3600" noProof="0" dirty="0" smtClean="0"/>
              <a:t>für 2 selbständige Pflegepersonen: 800 € pro Monat</a:t>
            </a:r>
          </a:p>
          <a:p>
            <a:pPr lvl="1"/>
            <a:r>
              <a:rPr lang="de-DE" sz="3600" noProof="0" dirty="0" smtClean="0"/>
              <a:t>Gewährung nach Richtlinien des Sozialministeriums (Rechtsanspruch?)</a:t>
            </a:r>
          </a:p>
          <a:p>
            <a:pPr lvl="1"/>
            <a:r>
              <a:rPr lang="de-DE" sz="3600" noProof="0" dirty="0" smtClean="0"/>
              <a:t>Nach VO 883/2004 als Sachleistung bei Krankheit </a:t>
            </a:r>
            <a:r>
              <a:rPr lang="de-DE" sz="3600" noProof="0" dirty="0" err="1" smtClean="0"/>
              <a:t>notifiziert</a:t>
            </a:r>
            <a:endParaRPr lang="de-DE" sz="3600" noProof="0" dirty="0" smtClean="0"/>
          </a:p>
          <a:p>
            <a:pPr lvl="1"/>
            <a:endParaRPr lang="de-DE" sz="3600" noProof="0" dirty="0" smtClean="0"/>
          </a:p>
          <a:p>
            <a:endParaRPr lang="de-DE" sz="2800" noProof="0" dirty="0"/>
          </a:p>
        </p:txBody>
      </p:sp>
    </p:spTree>
    <p:extLst>
      <p:ext uri="{BB962C8B-B14F-4D97-AF65-F5344CB8AC3E}">
        <p14:creationId xmlns:p14="http://schemas.microsoft.com/office/powerpoint/2010/main" val="3694554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04856"/>
            <a:ext cx="10515600" cy="485832"/>
          </a:xfrm>
        </p:spPr>
        <p:txBody>
          <a:bodyPr>
            <a:normAutofit fontScale="90000"/>
          </a:bodyPr>
          <a:lstStyle/>
          <a:p>
            <a:r>
              <a:rPr lang="de-DE" b="1" noProof="0" dirty="0" smtClean="0">
                <a:solidFill>
                  <a:srgbClr val="FFC000"/>
                </a:solidFill>
                <a:latin typeface="+mn-lt"/>
              </a:rPr>
              <a:t>Sonderregelungen für Pflege durch Angehörige</a:t>
            </a:r>
            <a:endParaRPr lang="de-DE" b="1" noProof="0" dirty="0">
              <a:solidFill>
                <a:srgbClr val="FFC000"/>
              </a:solidFill>
              <a:latin typeface="+mn-lt"/>
            </a:endParaRPr>
          </a:p>
        </p:txBody>
      </p:sp>
      <p:sp>
        <p:nvSpPr>
          <p:cNvPr id="3" name="Inhaltsplatzhalter 2"/>
          <p:cNvSpPr>
            <a:spLocks noGrp="1"/>
          </p:cNvSpPr>
          <p:nvPr>
            <p:ph idx="1"/>
          </p:nvPr>
        </p:nvSpPr>
        <p:spPr>
          <a:xfrm>
            <a:off x="838200" y="2151529"/>
            <a:ext cx="10515600" cy="4025434"/>
          </a:xfrm>
        </p:spPr>
        <p:txBody>
          <a:bodyPr>
            <a:normAutofit fontScale="85000" lnSpcReduction="10000"/>
          </a:bodyPr>
          <a:lstStyle/>
          <a:p>
            <a:r>
              <a:rPr lang="de-DE" sz="4000" noProof="0" dirty="0" smtClean="0"/>
              <a:t>Arbeitsrechtliche Pflegekarenz (§ 14c AVRAG) und sozialrechtliches Pflegekarenzgeld (§ 21c BPGG) – nach VO 883/2004 als Geldleistung bei Krankheit </a:t>
            </a:r>
            <a:r>
              <a:rPr lang="de-DE" sz="4000" noProof="0" dirty="0" err="1" smtClean="0"/>
              <a:t>notifiziert</a:t>
            </a:r>
            <a:endParaRPr lang="de-DE" sz="4000" noProof="0" dirty="0" smtClean="0"/>
          </a:p>
          <a:p>
            <a:pPr lvl="1"/>
            <a:r>
              <a:rPr lang="de-DE" sz="3600" noProof="0" dirty="0" smtClean="0"/>
              <a:t>Vereinbarung eines Pflegekarenzurlaubs zwischen AG und AN</a:t>
            </a:r>
          </a:p>
          <a:p>
            <a:pPr lvl="1"/>
            <a:r>
              <a:rPr lang="de-DE" sz="3600" noProof="0" dirty="0" smtClean="0"/>
              <a:t>Pflegebedürftige Person: Bezug von Pflegegeld der Stufe 3</a:t>
            </a:r>
          </a:p>
          <a:p>
            <a:pPr lvl="1"/>
            <a:r>
              <a:rPr lang="de-DE" sz="3600" noProof="0" dirty="0" smtClean="0"/>
              <a:t>Pflegepersonen: bestimmte nahe Familienangehörige </a:t>
            </a:r>
          </a:p>
          <a:p>
            <a:pPr lvl="1"/>
            <a:r>
              <a:rPr lang="de-DE" sz="3600" noProof="0" dirty="0" smtClean="0"/>
              <a:t>Gewährung für 3 Monate mit Verlängerungsmöglichkeit</a:t>
            </a:r>
          </a:p>
          <a:p>
            <a:pPr lvl="1"/>
            <a:r>
              <a:rPr lang="de-DE" sz="3600" noProof="0" dirty="0" smtClean="0"/>
              <a:t>Höhe wie Arbeitslosengeld</a:t>
            </a:r>
          </a:p>
          <a:p>
            <a:pPr lvl="1"/>
            <a:endParaRPr lang="de-DE" sz="3600" noProof="0" dirty="0" smtClean="0"/>
          </a:p>
          <a:p>
            <a:endParaRPr lang="de-DE" sz="2800" noProof="0" dirty="0"/>
          </a:p>
        </p:txBody>
      </p:sp>
    </p:spTree>
    <p:extLst>
      <p:ext uri="{BB962C8B-B14F-4D97-AF65-F5344CB8AC3E}">
        <p14:creationId xmlns:p14="http://schemas.microsoft.com/office/powerpoint/2010/main" val="3194189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noProof="0" dirty="0">
              <a:latin typeface="+mn-lt"/>
            </a:endParaRPr>
          </a:p>
        </p:txBody>
      </p:sp>
      <p:sp>
        <p:nvSpPr>
          <p:cNvPr id="3" name="Inhaltsplatzhalter 2"/>
          <p:cNvSpPr>
            <a:spLocks noGrp="1"/>
          </p:cNvSpPr>
          <p:nvPr>
            <p:ph idx="1"/>
          </p:nvPr>
        </p:nvSpPr>
        <p:spPr/>
        <p:txBody>
          <a:bodyPr>
            <a:normAutofit/>
          </a:bodyPr>
          <a:lstStyle/>
          <a:p>
            <a:pPr marL="0" indent="0">
              <a:buNone/>
            </a:pPr>
            <a:r>
              <a:rPr lang="de-DE" sz="6000" b="1" noProof="0" dirty="0" smtClean="0"/>
              <a:t>EU-rechtliche Zuständigkeitsregelungen – konkrete Beispiele – </a:t>
            </a:r>
            <a:r>
              <a:rPr lang="de-DE" sz="6000" b="1" noProof="0" dirty="0" smtClean="0">
                <a:solidFill>
                  <a:srgbClr val="FF0000"/>
                </a:solidFill>
              </a:rPr>
              <a:t>VORSICHT! Einfache Lösungen gibt es nicht!</a:t>
            </a:r>
            <a:endParaRPr lang="de-DE" sz="6000" b="1" noProof="0" dirty="0">
              <a:solidFill>
                <a:srgbClr val="FF0000"/>
              </a:solidFill>
            </a:endParaRPr>
          </a:p>
        </p:txBody>
      </p:sp>
    </p:spTree>
    <p:extLst>
      <p:ext uri="{BB962C8B-B14F-4D97-AF65-F5344CB8AC3E}">
        <p14:creationId xmlns:p14="http://schemas.microsoft.com/office/powerpoint/2010/main" val="19467817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1273</Words>
  <Application>Microsoft Office PowerPoint</Application>
  <PresentationFormat>Breitbild</PresentationFormat>
  <Paragraphs>107</Paragraphs>
  <Slides>18</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18</vt:i4>
      </vt:variant>
    </vt:vector>
  </HeadingPairs>
  <TitlesOfParts>
    <vt:vector size="23" baseType="lpstr">
      <vt:lpstr>Arial</vt:lpstr>
      <vt:lpstr>Calibri</vt:lpstr>
      <vt:lpstr>Calibri Light</vt:lpstr>
      <vt:lpstr>Verdana</vt:lpstr>
      <vt:lpstr>Office Theme</vt:lpstr>
      <vt:lpstr>“Live-ins” – österreichische Erfahrungen und Zuständigkeiten bei grenzüberschreitenden Sachverhalten MoveS Seminar Berlin am 14.6.2024</vt:lpstr>
      <vt:lpstr>Inhalt</vt:lpstr>
      <vt:lpstr>PowerPoint-Präsentation</vt:lpstr>
      <vt:lpstr>Einleitung</vt:lpstr>
      <vt:lpstr>Pflegepersonen mit Arbeitsvertrag </vt:lpstr>
      <vt:lpstr>Selbständige Pflegepersonen</vt:lpstr>
      <vt:lpstr>Unterstützung der pflegebedürftigen Person</vt:lpstr>
      <vt:lpstr>Sonderregelungen für Pflege durch Angehörige</vt:lpstr>
      <vt:lpstr>PowerPoint-Präsentation</vt:lpstr>
      <vt:lpstr>Worauf kommt es an?</vt:lpstr>
      <vt:lpstr>Pflegepersonen als Arbeitnehmer:innen (1)</vt:lpstr>
      <vt:lpstr>Pflegepersonen als Arbeitnehmer:innen (2)</vt:lpstr>
      <vt:lpstr>Pflegepersonen als selbständig erwerbstätige Person </vt:lpstr>
      <vt:lpstr>Lösung unbefriedigender Situationen</vt:lpstr>
      <vt:lpstr>Zusammenspiel Leistung an pflegebedürftige Person und Situation der Pflegeperson (1)</vt:lpstr>
      <vt:lpstr>Zusammenspiel Leistung an pflegebedürftige Person und Situation der Pflegeperson (2)</vt:lpstr>
      <vt:lpstr>Zusammenspiel Leistung an pflegebedürftige Person und Situation der Pflegeperson (3)</vt:lpstr>
      <vt:lpstr> Danke für Ihre Aufmerksamkeit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mieke vandenbulcke</dc:creator>
  <cp:lastModifiedBy>Spiegel, Bernhard</cp:lastModifiedBy>
  <cp:revision>457</cp:revision>
  <cp:lastPrinted>2024-05-03T15:19:40Z</cp:lastPrinted>
  <dcterms:created xsi:type="dcterms:W3CDTF">2018-03-29T08:14:34Z</dcterms:created>
  <dcterms:modified xsi:type="dcterms:W3CDTF">2024-06-10T14:46:37Z</dcterms:modified>
</cp:coreProperties>
</file>