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  <p:sldMasterId id="2147483676" r:id="rId3"/>
  </p:sldMasterIdLst>
  <p:notesMasterIdLst>
    <p:notesMasterId r:id="rId21"/>
  </p:notesMasterIdLst>
  <p:sldIdLst>
    <p:sldId id="256" r:id="rId4"/>
    <p:sldId id="295" r:id="rId5"/>
    <p:sldId id="429" r:id="rId6"/>
    <p:sldId id="446" r:id="rId7"/>
    <p:sldId id="431" r:id="rId8"/>
    <p:sldId id="428" r:id="rId9"/>
    <p:sldId id="434" r:id="rId10"/>
    <p:sldId id="360" r:id="rId11"/>
    <p:sldId id="405" r:id="rId12"/>
    <p:sldId id="440" r:id="rId13"/>
    <p:sldId id="300" r:id="rId14"/>
    <p:sldId id="308" r:id="rId15"/>
    <p:sldId id="449" r:id="rId16"/>
    <p:sldId id="441" r:id="rId17"/>
    <p:sldId id="445" r:id="rId18"/>
    <p:sldId id="444" r:id="rId19"/>
    <p:sldId id="443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gner, Jessica" initials="LJ" lastIdx="2" clrIdx="0">
    <p:extLst>
      <p:ext uri="{19B8F6BF-5375-455C-9EA6-DF929625EA0E}">
        <p15:presenceInfo xmlns:p15="http://schemas.microsoft.com/office/powerpoint/2012/main" userId="Langner, Jessica" providerId="None"/>
      </p:ext>
    </p:extLst>
  </p:cmAuthor>
  <p:cmAuthor id="2" name="Krüger, Christine" initials="KC" lastIdx="5" clrIdx="1">
    <p:extLst>
      <p:ext uri="{19B8F6BF-5375-455C-9EA6-DF929625EA0E}">
        <p15:presenceInfo xmlns:p15="http://schemas.microsoft.com/office/powerpoint/2012/main" userId="Krüger, Christ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888"/>
    <a:srgbClr val="002570"/>
    <a:srgbClr val="3B128C"/>
    <a:srgbClr val="27237B"/>
    <a:srgbClr val="254179"/>
    <a:srgbClr val="272777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5574" autoAdjust="0"/>
  </p:normalViewPr>
  <p:slideViewPr>
    <p:cSldViewPr snapToGrid="0">
      <p:cViewPr varScale="1">
        <p:scale>
          <a:sx n="109" d="100"/>
          <a:sy n="109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BA2A3-C8EE-4B59-B903-4EADEAD04E65}" type="datetimeFigureOut">
              <a:rPr lang="de-DE" smtClean="0"/>
              <a:t>28.11.2024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EE492-8856-4673-952E-9C8483A31E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55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lienbildplatzhalter 1">
            <a:extLst>
              <a:ext uri="{FF2B5EF4-FFF2-40B4-BE49-F238E27FC236}">
                <a16:creationId xmlns:a16="http://schemas.microsoft.com/office/drawing/2014/main" id="{6121FAD0-C3B3-480B-A50D-A6AF365BBC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izenplatzhalter 2">
            <a:extLst>
              <a:ext uri="{FF2B5EF4-FFF2-40B4-BE49-F238E27FC236}">
                <a16:creationId xmlns:a16="http://schemas.microsoft.com/office/drawing/2014/main" id="{7348072F-111F-4BA6-9D0E-2AF7D7B9ED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/>
          </a:p>
        </p:txBody>
      </p:sp>
      <p:sp>
        <p:nvSpPr>
          <p:cNvPr id="25603" name="Datumsplatzhalter 3">
            <a:extLst>
              <a:ext uri="{FF2B5EF4-FFF2-40B4-BE49-F238E27FC236}">
                <a16:creationId xmlns:a16="http://schemas.microsoft.com/office/drawing/2014/main" id="{2BFBE5BB-3F50-4E6D-9362-D875895A221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120001A-E6AA-4197-83D9-6B5B11D3D794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  <p:sp>
        <p:nvSpPr>
          <p:cNvPr id="25604" name="Foliennummernplatzhalter 4">
            <a:extLst>
              <a:ext uri="{FF2B5EF4-FFF2-40B4-BE49-F238E27FC236}">
                <a16:creationId xmlns:a16="http://schemas.microsoft.com/office/drawing/2014/main" id="{39CF5446-283A-4764-9D14-2A9E702C3C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E859DE2-78AC-485F-AB93-A16BF94814B9}" type="slidenum">
              <a:rPr lang="de-DE" altLang="de-DE">
                <a:latin typeface="TheSans LP5 Plain" charset="0"/>
              </a:rPr>
              <a:pPr/>
              <a:t>3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97A1F7F-996F-0A43-BFE3-FFBEAB952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77D1D84D-DDB2-FB4B-9A25-91E78468E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5604" name="Foliennummernplatzhalter 6">
            <a:extLst>
              <a:ext uri="{FF2B5EF4-FFF2-40B4-BE49-F238E27FC236}">
                <a16:creationId xmlns:a16="http://schemas.microsoft.com/office/drawing/2014/main" id="{1A3EE5F8-3D41-D24B-8020-3D1114555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B79473-B1AC-4140-95D1-E68C3F464F09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17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5605" name="Datumsplatzhalter 1">
            <a:extLst>
              <a:ext uri="{FF2B5EF4-FFF2-40B4-BE49-F238E27FC236}">
                <a16:creationId xmlns:a16="http://schemas.microsoft.com/office/drawing/2014/main" id="{033C82A4-90E9-7445-A552-9DECFC3CA0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875A428-AC6A-9E47-975C-85C31B9421A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97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olienbildplatzhalter 1">
            <a:extLst>
              <a:ext uri="{FF2B5EF4-FFF2-40B4-BE49-F238E27FC236}">
                <a16:creationId xmlns:a16="http://schemas.microsoft.com/office/drawing/2014/main" id="{A82C1785-8A9D-47D0-92A6-07A0796EF4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izenplatzhalter 2">
            <a:extLst>
              <a:ext uri="{FF2B5EF4-FFF2-40B4-BE49-F238E27FC236}">
                <a16:creationId xmlns:a16="http://schemas.microsoft.com/office/drawing/2014/main" id="{9FD28A29-BBAE-4407-920E-03B6B6058B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de-DE"/>
              <a:t>Die Übersicht zu den Formen der Beschäftigung auf dem deutschen Arbeitsmarkt seit 2004 zeigt deutlich, dass sich die Anzahl der Beschäftigten aus der EU seit 2004 verdreifacht hat.</a:t>
            </a:r>
          </a:p>
          <a:p>
            <a:endParaRPr lang="de-DE" altLang="de-DE"/>
          </a:p>
          <a:p>
            <a:r>
              <a:rPr lang="de-DE" altLang="de-DE"/>
              <a:t>Im ersten Pandemiejahr 2020 waren es 2,8 Millionen die einer sozialversicherungspflichtigen Beschäftigung nachgingen, 505000 entsandte Beschäftigte, 255000 Saisonarbeitskräfte und etwa 20.000 Soloselbstständige </a:t>
            </a:r>
          </a:p>
          <a:p>
            <a:endParaRPr lang="de-DE" altLang="de-DE"/>
          </a:p>
          <a:p>
            <a:endParaRPr lang="de-DE" altLang="de-DE"/>
          </a:p>
          <a:p>
            <a:endParaRPr lang="de-DE" altLang="de-DE"/>
          </a:p>
          <a:p>
            <a:endParaRPr lang="de-DE" altLang="de-DE"/>
          </a:p>
          <a:p>
            <a:endParaRPr lang="de-DE" altLang="de-DE"/>
          </a:p>
        </p:txBody>
      </p:sp>
      <p:sp>
        <p:nvSpPr>
          <p:cNvPr id="29699" name="Foliennummernplatzhalter 6">
            <a:extLst>
              <a:ext uri="{FF2B5EF4-FFF2-40B4-BE49-F238E27FC236}">
                <a16:creationId xmlns:a16="http://schemas.microsoft.com/office/drawing/2014/main" id="{0FA885C7-DFDA-44DD-9A78-0D2719D80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0E4C120-D9D0-425A-9C55-A363BA64793D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6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9700" name="Datumsplatzhalter 1">
            <a:extLst>
              <a:ext uri="{FF2B5EF4-FFF2-40B4-BE49-F238E27FC236}">
                <a16:creationId xmlns:a16="http://schemas.microsoft.com/office/drawing/2014/main" id="{76A07C2E-EF66-48EF-95B4-C362FFBCDC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DF61BFB-E09F-414D-8241-CDB9A4CB37D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C9CC38BB-8D17-46EA-A3C7-2185F5D23E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7E0F4653-17D1-4B22-82E7-D4BBC61688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de-DE" dirty="0"/>
          </a:p>
        </p:txBody>
      </p:sp>
      <p:sp>
        <p:nvSpPr>
          <p:cNvPr id="63491" name="Date Placeholder 3">
            <a:extLst>
              <a:ext uri="{FF2B5EF4-FFF2-40B4-BE49-F238E27FC236}">
                <a16:creationId xmlns:a16="http://schemas.microsoft.com/office/drawing/2014/main" id="{AC671B59-F6A5-4D63-89E9-1A8EA953B75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9DB9B8-E23A-44FA-8247-D6AA4158657D}" type="datetime1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 LP5 Plain" charset="0"/>
                <a:ea typeface="MS PGothic" panose="020B0600070205080204" pitchFamily="34" charset="-128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28.11.2024</a:t>
            </a:fld>
            <a:endParaRPr kumimoji="0" lang="de-DE" altLang="de-DE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eSans LP5 Plain" charset="0"/>
              <a:ea typeface="MS PGothic" panose="020B0600070205080204" pitchFamily="34" charset="-128"/>
            </a:endParaRPr>
          </a:p>
        </p:txBody>
      </p:sp>
      <p:sp>
        <p:nvSpPr>
          <p:cNvPr id="63492" name="Slide Number Placeholder 4">
            <a:extLst>
              <a:ext uri="{FF2B5EF4-FFF2-40B4-BE49-F238E27FC236}">
                <a16:creationId xmlns:a16="http://schemas.microsoft.com/office/drawing/2014/main" id="{0E4FD2EC-F984-4B9A-B6CD-A66290340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4B9622-845A-4893-A58E-8F4798E715F3}" type="slidenum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 LP5 Plain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altLang="de-DE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eSans LP5 Plain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Folienbildplatzhalter 1">
            <a:extLst>
              <a:ext uri="{FF2B5EF4-FFF2-40B4-BE49-F238E27FC236}">
                <a16:creationId xmlns:a16="http://schemas.microsoft.com/office/drawing/2014/main" id="{2EB98D77-4ECB-490F-A02D-FA7A002DA9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izenplatzhalter 2">
            <a:extLst>
              <a:ext uri="{FF2B5EF4-FFF2-40B4-BE49-F238E27FC236}">
                <a16:creationId xmlns:a16="http://schemas.microsoft.com/office/drawing/2014/main" id="{006E5766-ED86-48A7-AE6A-9DF0DA0C8F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de-DE"/>
              <a:t>Hier wird natürlich deutlich, dass wir auf den wertvollen Input von Beratungsstellen die der Servicestelle dringend angewiesen sind – um neue Probleme zu identifizieren, Probleme in der Umsetzung zu erkennen, und Lösungsansätze zu diskutieren.</a:t>
            </a:r>
          </a:p>
        </p:txBody>
      </p:sp>
      <p:sp>
        <p:nvSpPr>
          <p:cNvPr id="39939" name="Foliennummernplatzhalter 6">
            <a:extLst>
              <a:ext uri="{FF2B5EF4-FFF2-40B4-BE49-F238E27FC236}">
                <a16:creationId xmlns:a16="http://schemas.microsoft.com/office/drawing/2014/main" id="{84BBED1B-F3A2-4D36-9620-21B3DC974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8350" indent="-2936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2688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5763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0425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76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48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20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592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5801CE-9A91-4B57-8533-29AAFB552425}" type="slidenum">
              <a:rPr lang="de-DE" altLang="de-DE">
                <a:latin typeface="TheSans LP5 Plain" charset="0"/>
              </a:rPr>
              <a:pPr/>
              <a:t>8</a:t>
            </a:fld>
            <a:endParaRPr lang="de-DE" altLang="de-DE">
              <a:latin typeface="TheSans LP5 Plain" charset="0"/>
            </a:endParaRPr>
          </a:p>
        </p:txBody>
      </p:sp>
      <p:sp>
        <p:nvSpPr>
          <p:cNvPr id="39940" name="Datumsplatzhalter 1">
            <a:extLst>
              <a:ext uri="{FF2B5EF4-FFF2-40B4-BE49-F238E27FC236}">
                <a16:creationId xmlns:a16="http://schemas.microsoft.com/office/drawing/2014/main" id="{9E5460A2-4632-4524-A74E-8159C2C2A5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295379E-A4DE-4C91-871A-CC6937670B72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>
            <a:extLst>
              <a:ext uri="{FF2B5EF4-FFF2-40B4-BE49-F238E27FC236}">
                <a16:creationId xmlns:a16="http://schemas.microsoft.com/office/drawing/2014/main" id="{45D8CAA6-6A01-F14C-9AD7-0B0E80B315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>
            <a:extLst>
              <a:ext uri="{FF2B5EF4-FFF2-40B4-BE49-F238E27FC236}">
                <a16:creationId xmlns:a16="http://schemas.microsoft.com/office/drawing/2014/main" id="{98FADF69-569A-E242-B1A7-A6AD6D4792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19460" name="Foliennummernplatzhalter 6">
            <a:extLst>
              <a:ext uri="{FF2B5EF4-FFF2-40B4-BE49-F238E27FC236}">
                <a16:creationId xmlns:a16="http://schemas.microsoft.com/office/drawing/2014/main" id="{75E7E48C-9472-BA4A-8C16-786D17DB2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8350" indent="-2936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2688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5763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0425" indent="-2349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76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48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20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59225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C661035-559D-DB4D-87B4-4AE7A7DE2151}" type="slidenum">
              <a:rPr lang="de-DE" altLang="de-DE">
                <a:latin typeface="TheSans LP5 Plain" charset="0"/>
              </a:rPr>
              <a:pPr/>
              <a:t>9</a:t>
            </a:fld>
            <a:endParaRPr lang="de-DE" altLang="de-DE">
              <a:latin typeface="TheSans LP5 Plain" charset="0"/>
            </a:endParaRPr>
          </a:p>
        </p:txBody>
      </p:sp>
      <p:sp>
        <p:nvSpPr>
          <p:cNvPr id="19461" name="Datumsplatzhalter 1">
            <a:extLst>
              <a:ext uri="{FF2B5EF4-FFF2-40B4-BE49-F238E27FC236}">
                <a16:creationId xmlns:a16="http://schemas.microsoft.com/office/drawing/2014/main" id="{77B896C6-4E9A-8D41-BE61-FFF23EB0C3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5D2EA4-203E-FB48-A22F-808025358E1A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97A1F7F-996F-0A43-BFE3-FFBEAB952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77D1D84D-DDB2-FB4B-9A25-91E78468E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5604" name="Foliennummernplatzhalter 6">
            <a:extLst>
              <a:ext uri="{FF2B5EF4-FFF2-40B4-BE49-F238E27FC236}">
                <a16:creationId xmlns:a16="http://schemas.microsoft.com/office/drawing/2014/main" id="{1A3EE5F8-3D41-D24B-8020-3D1114555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B79473-B1AC-4140-95D1-E68C3F464F09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10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5605" name="Datumsplatzhalter 1">
            <a:extLst>
              <a:ext uri="{FF2B5EF4-FFF2-40B4-BE49-F238E27FC236}">
                <a16:creationId xmlns:a16="http://schemas.microsoft.com/office/drawing/2014/main" id="{033C82A4-90E9-7445-A552-9DECFC3CA0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875A428-AC6A-9E47-975C-85C31B9421A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97A1F7F-996F-0A43-BFE3-FFBEAB952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77D1D84D-DDB2-FB4B-9A25-91E78468E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5604" name="Foliennummernplatzhalter 6">
            <a:extLst>
              <a:ext uri="{FF2B5EF4-FFF2-40B4-BE49-F238E27FC236}">
                <a16:creationId xmlns:a16="http://schemas.microsoft.com/office/drawing/2014/main" id="{1A3EE5F8-3D41-D24B-8020-3D1114555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B79473-B1AC-4140-95D1-E68C3F464F09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14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5605" name="Datumsplatzhalter 1">
            <a:extLst>
              <a:ext uri="{FF2B5EF4-FFF2-40B4-BE49-F238E27FC236}">
                <a16:creationId xmlns:a16="http://schemas.microsoft.com/office/drawing/2014/main" id="{033C82A4-90E9-7445-A552-9DECFC3CA0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875A428-AC6A-9E47-975C-85C31B9421A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97A1F7F-996F-0A43-BFE3-FFBEAB952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77D1D84D-DDB2-FB4B-9A25-91E78468E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5604" name="Foliennummernplatzhalter 6">
            <a:extLst>
              <a:ext uri="{FF2B5EF4-FFF2-40B4-BE49-F238E27FC236}">
                <a16:creationId xmlns:a16="http://schemas.microsoft.com/office/drawing/2014/main" id="{1A3EE5F8-3D41-D24B-8020-3D1114555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B79473-B1AC-4140-95D1-E68C3F464F09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15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5605" name="Datumsplatzhalter 1">
            <a:extLst>
              <a:ext uri="{FF2B5EF4-FFF2-40B4-BE49-F238E27FC236}">
                <a16:creationId xmlns:a16="http://schemas.microsoft.com/office/drawing/2014/main" id="{033C82A4-90E9-7445-A552-9DECFC3CA0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875A428-AC6A-9E47-975C-85C31B9421A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35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97A1F7F-996F-0A43-BFE3-FFBEAB952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77D1D84D-DDB2-FB4B-9A25-91E78468E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5604" name="Foliennummernplatzhalter 6">
            <a:extLst>
              <a:ext uri="{FF2B5EF4-FFF2-40B4-BE49-F238E27FC236}">
                <a16:creationId xmlns:a16="http://schemas.microsoft.com/office/drawing/2014/main" id="{1A3EE5F8-3D41-D24B-8020-3D1114555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B79473-B1AC-4140-95D1-E68C3F464F09}" type="slidenum">
              <a:rPr lang="de-DE" altLang="de-DE">
                <a:solidFill>
                  <a:srgbClr val="000000"/>
                </a:solidFill>
                <a:latin typeface="TheSans LP5 Plain" charset="0"/>
              </a:rPr>
              <a:pPr/>
              <a:t>16</a:t>
            </a:fld>
            <a:endParaRPr lang="de-DE" altLang="de-DE">
              <a:solidFill>
                <a:srgbClr val="000000"/>
              </a:solidFill>
              <a:latin typeface="TheSans LP5 Plain" charset="0"/>
            </a:endParaRPr>
          </a:p>
        </p:txBody>
      </p:sp>
      <p:sp>
        <p:nvSpPr>
          <p:cNvPr id="25605" name="Datumsplatzhalter 1">
            <a:extLst>
              <a:ext uri="{FF2B5EF4-FFF2-40B4-BE49-F238E27FC236}">
                <a16:creationId xmlns:a16="http://schemas.microsoft.com/office/drawing/2014/main" id="{033C82A4-90E9-7445-A552-9DECFC3CA0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875A428-AC6A-9E47-975C-85C31B9421A5}" type="datetime1">
              <a:rPr lang="de-DE" altLang="de-DE" smtClean="0">
                <a:latin typeface="TheSans LP5 Plain" charset="0"/>
              </a:rPr>
              <a:pPr/>
              <a:t>28.11.2024</a:t>
            </a:fld>
            <a:endParaRPr lang="de-DE" altLang="de-DE">
              <a:latin typeface="TheSans LP5 Pla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978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3DCBF-296F-414A-BD89-F819BB960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759B7B-F3AF-4CDA-9D93-D71F0FA2F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FCA204-76B5-4444-8F4C-E5A97B69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070E-002D-4D31-BC76-3188C61645DC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D5921D-0317-47FF-A9E1-A22F89766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14D601-7516-43E7-B5DB-CA233A52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6A40602-2958-4BBA-9C55-F0AA20683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9225"/>
            <a:ext cx="4076700" cy="13239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66641E5-2EB9-4920-985D-6100EA6768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77" y="28564"/>
            <a:ext cx="2415879" cy="14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6FB6F9-BEB8-48C3-89BE-6F388E898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CF61353-1C74-469D-8B20-B341A9FA9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F94D75-C830-4669-B5CE-0080CFAC1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FB49-DD2A-4894-AEED-86E36F4A4AB7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750DCE-E5B7-46C4-8B79-0F0B43F5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8D09A8-1C35-409B-94A9-631F71D97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47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52B4F6-D477-4C9B-B175-918D29AFAE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0D46CD4-1F76-4970-884D-51A7615C9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B07DEB-CB9D-42CB-9A96-F6260C9B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5929-F2F5-480F-B7EC-1F7BA0229E6F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6B7B74-2783-4B69-9EB9-11BB24C4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67CB1C-8015-4AB5-A242-4AFBC0155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413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halt Copy 21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C2543D0-F7AF-409D-8547-2BA072D1DC6F}"/>
              </a:ext>
            </a:extLst>
          </p:cNvPr>
          <p:cNvSpPr/>
          <p:nvPr userDrawn="1"/>
        </p:nvSpPr>
        <p:spPr>
          <a:xfrm>
            <a:off x="-76200" y="549275"/>
            <a:ext cx="12192001" cy="645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sz="180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2493BEE-7A3F-41A0-B619-438A6E2D7E4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57339"/>
            <a:ext cx="12192000" cy="71437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sz="1800">
              <a:solidFill>
                <a:srgbClr val="FFFF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9433" y="1772816"/>
            <a:ext cx="10687154" cy="43204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1pPr>
            <a:lvl2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2pPr>
            <a:lvl3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3pPr>
            <a:lvl4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4pPr>
            <a:lvl5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6" name="Textplatzhalter 45"/>
          <p:cNvSpPr>
            <a:spLocks noGrp="1"/>
          </p:cNvSpPr>
          <p:nvPr>
            <p:ph type="body" sz="quarter" idx="13"/>
          </p:nvPr>
        </p:nvSpPr>
        <p:spPr>
          <a:xfrm>
            <a:off x="690221" y="1125564"/>
            <a:ext cx="10657418" cy="50323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0" i="1">
                <a:latin typeface="TheSans LP5 Plain"/>
                <a:cs typeface="TheSans LP5 Plain"/>
              </a:defRPr>
            </a:lvl1pPr>
            <a:lvl2pPr marL="457200" indent="0">
              <a:buFontTx/>
              <a:buNone/>
              <a:defRPr sz="2400" b="0" i="1">
                <a:latin typeface="TheSans LP5 Plain"/>
                <a:cs typeface="TheSans LP5 Plain"/>
              </a:defRPr>
            </a:lvl2pPr>
            <a:lvl3pPr marL="914400" indent="0">
              <a:buFontTx/>
              <a:buNone/>
              <a:defRPr sz="2400" b="0" i="1">
                <a:latin typeface="TheSans LP5 Plain"/>
                <a:cs typeface="TheSans LP5 Plain"/>
              </a:defRPr>
            </a:lvl3pPr>
            <a:lvl4pPr marL="1371600" indent="0">
              <a:buFontTx/>
              <a:buNone/>
              <a:defRPr sz="2400" b="0" i="1">
                <a:latin typeface="TheSans LP5 Plain"/>
                <a:cs typeface="TheSans LP5 Plain"/>
              </a:defRPr>
            </a:lvl4pPr>
            <a:lvl5pPr marL="1828800" indent="0">
              <a:buFontTx/>
              <a:buNone/>
              <a:defRPr sz="2400" b="0" i="1"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6CEAC3B-012F-4D64-98FF-914E71BB5C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77" y="28564"/>
            <a:ext cx="2415879" cy="14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7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 Copy 21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AC8C2D1-1759-4EBC-80D6-867810C8D8AD}"/>
              </a:ext>
            </a:extLst>
          </p:cNvPr>
          <p:cNvSpPr/>
          <p:nvPr userDrawn="1"/>
        </p:nvSpPr>
        <p:spPr>
          <a:xfrm>
            <a:off x="-76200" y="549275"/>
            <a:ext cx="12192001" cy="645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955AFC9-053B-47EC-9D99-0868792FB6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57339"/>
            <a:ext cx="12192000" cy="71437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sz="1800">
              <a:solidFill>
                <a:srgbClr val="FFFF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9433" y="1772816"/>
            <a:ext cx="10687154" cy="43204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1pPr>
            <a:lvl2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2pPr>
            <a:lvl3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3pPr>
            <a:lvl4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4pPr>
            <a:lvl5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6" name="Textplatzhalter 45"/>
          <p:cNvSpPr>
            <a:spLocks noGrp="1"/>
          </p:cNvSpPr>
          <p:nvPr>
            <p:ph type="body" sz="quarter" idx="13"/>
          </p:nvPr>
        </p:nvSpPr>
        <p:spPr>
          <a:xfrm>
            <a:off x="690221" y="1125564"/>
            <a:ext cx="10657418" cy="50323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0" i="1">
                <a:latin typeface="TheSans LP5 Plain"/>
                <a:cs typeface="TheSans LP5 Plain"/>
              </a:defRPr>
            </a:lvl1pPr>
            <a:lvl2pPr marL="457200" indent="0">
              <a:buFontTx/>
              <a:buNone/>
              <a:defRPr sz="2400" b="0" i="1">
                <a:latin typeface="TheSans LP5 Plain"/>
                <a:cs typeface="TheSans LP5 Plain"/>
              </a:defRPr>
            </a:lvl2pPr>
            <a:lvl3pPr marL="914400" indent="0">
              <a:buFontTx/>
              <a:buNone/>
              <a:defRPr sz="2400" b="0" i="1">
                <a:latin typeface="TheSans LP5 Plain"/>
                <a:cs typeface="TheSans LP5 Plain"/>
              </a:defRPr>
            </a:lvl3pPr>
            <a:lvl4pPr marL="1371600" indent="0">
              <a:buFontTx/>
              <a:buNone/>
              <a:defRPr sz="2400" b="0" i="1">
                <a:latin typeface="TheSans LP5 Plain"/>
                <a:cs typeface="TheSans LP5 Plain"/>
              </a:defRPr>
            </a:lvl4pPr>
            <a:lvl5pPr marL="1828800" indent="0">
              <a:buFontTx/>
              <a:buNone/>
              <a:defRPr sz="2400" b="0" i="1"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45EDE3-61FE-491D-B891-CC84519390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77" y="28564"/>
            <a:ext cx="2415879" cy="14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94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6">
            <a:extLst>
              <a:ext uri="{FF2B5EF4-FFF2-40B4-BE49-F238E27FC236}">
                <a16:creationId xmlns:a16="http://schemas.microsoft.com/office/drawing/2014/main" id="{31EDD5CE-3966-4D60-97E2-11226549C55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Fußzeilenplatzhalter 17">
            <a:extLst>
              <a:ext uri="{FF2B5EF4-FFF2-40B4-BE49-F238E27FC236}">
                <a16:creationId xmlns:a16="http://schemas.microsoft.com/office/drawing/2014/main" id="{F191BADF-94A5-4233-8F49-228FFE63893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18">
            <a:extLst>
              <a:ext uri="{FF2B5EF4-FFF2-40B4-BE49-F238E27FC236}">
                <a16:creationId xmlns:a16="http://schemas.microsoft.com/office/drawing/2014/main" id="{D786A1D1-85FF-4A01-854F-A0B3DF01620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6EC64-E3D3-4EF2-A920-DD16057C0FF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747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 Copy 21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C2543D0-F7AF-409D-8547-2BA072D1DC6F}"/>
              </a:ext>
            </a:extLst>
          </p:cNvPr>
          <p:cNvSpPr/>
          <p:nvPr userDrawn="1"/>
        </p:nvSpPr>
        <p:spPr>
          <a:xfrm>
            <a:off x="-76200" y="549275"/>
            <a:ext cx="12192001" cy="645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sz="180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2493BEE-7A3F-41A0-B619-438A6E2D7E4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57339"/>
            <a:ext cx="12192000" cy="71437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sz="1800">
              <a:solidFill>
                <a:srgbClr val="FFFF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9433" y="1772816"/>
            <a:ext cx="10687154" cy="43204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1pPr>
            <a:lvl2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2pPr>
            <a:lvl3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3pPr>
            <a:lvl4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4pPr>
            <a:lvl5pPr marL="0" indent="269875" algn="l">
              <a:lnSpc>
                <a:spcPts val="25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§"/>
              <a:defRPr sz="2100" b="0" i="0">
                <a:solidFill>
                  <a:srgbClr val="000000"/>
                </a:solidFill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6" name="Textplatzhalter 45"/>
          <p:cNvSpPr>
            <a:spLocks noGrp="1"/>
          </p:cNvSpPr>
          <p:nvPr>
            <p:ph type="body" sz="quarter" idx="13"/>
          </p:nvPr>
        </p:nvSpPr>
        <p:spPr>
          <a:xfrm>
            <a:off x="690221" y="1125564"/>
            <a:ext cx="10657418" cy="50323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0" i="1">
                <a:latin typeface="TheSans LP5 Plain"/>
                <a:cs typeface="TheSans LP5 Plain"/>
              </a:defRPr>
            </a:lvl1pPr>
            <a:lvl2pPr marL="457200" indent="0">
              <a:buFontTx/>
              <a:buNone/>
              <a:defRPr sz="2400" b="0" i="1">
                <a:latin typeface="TheSans LP5 Plain"/>
                <a:cs typeface="TheSans LP5 Plain"/>
              </a:defRPr>
            </a:lvl2pPr>
            <a:lvl3pPr marL="914400" indent="0">
              <a:buFontTx/>
              <a:buNone/>
              <a:defRPr sz="2400" b="0" i="1">
                <a:latin typeface="TheSans LP5 Plain"/>
                <a:cs typeface="TheSans LP5 Plain"/>
              </a:defRPr>
            </a:lvl3pPr>
            <a:lvl4pPr marL="1371600" indent="0">
              <a:buFontTx/>
              <a:buNone/>
              <a:defRPr sz="2400" b="0" i="1">
                <a:latin typeface="TheSans LP5 Plain"/>
                <a:cs typeface="TheSans LP5 Plain"/>
              </a:defRPr>
            </a:lvl4pPr>
            <a:lvl5pPr marL="1828800" indent="0">
              <a:buFontTx/>
              <a:buNone/>
              <a:defRPr sz="2400" b="0" i="1">
                <a:latin typeface="TheSans LP5 Plain"/>
                <a:cs typeface="TheSans LP5 Plain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1EABCB-27A1-4A94-B8DD-51156A8995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77" y="28564"/>
            <a:ext cx="2415879" cy="14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19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6">
            <a:extLst>
              <a:ext uri="{FF2B5EF4-FFF2-40B4-BE49-F238E27FC236}">
                <a16:creationId xmlns:a16="http://schemas.microsoft.com/office/drawing/2014/main" id="{B10A1C58-3904-48FE-B2CB-B3B9760C56B9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Fußzeilenplatzhalter 17">
            <a:extLst>
              <a:ext uri="{FF2B5EF4-FFF2-40B4-BE49-F238E27FC236}">
                <a16:creationId xmlns:a16="http://schemas.microsoft.com/office/drawing/2014/main" id="{D29465ED-C6C9-4606-AFB4-219CFAEBC4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18">
            <a:extLst>
              <a:ext uri="{FF2B5EF4-FFF2-40B4-BE49-F238E27FC236}">
                <a16:creationId xmlns:a16="http://schemas.microsoft.com/office/drawing/2014/main" id="{E30C7F03-DCF5-45D9-8255-921414601C4B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4482D-B15A-4E68-8725-AB8E1B2D30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3404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C9EB7-46BD-4D3C-8DC3-8BC133048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5726CE-F5DD-4ACF-84D9-9A358FD35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D49CB5-688F-4973-B366-D0132573E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9E05-D86E-4745-8ADD-37E2F09A8737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2E7013-5FED-4E4C-8D60-45909E56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0DC036-52F1-422E-B57D-16280656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3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89DA0-A46E-4516-976B-8BBD32165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E62054-E748-43BF-B0AB-3C45C8C32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5DC139-3648-411B-8B69-DDA50520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B30F-6596-41CC-B7C4-0664D53F9DE8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2BE8A6-D5D4-4C33-BE0D-BB129005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0D34D7-761B-407F-A2D3-A2293F148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53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F5AF6-7068-433E-ADE1-14E17D81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FC5C6E-AF0F-46B6-A230-359D6BE20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4CA05F7-8AF2-47F5-8B89-FE0476CA8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FEB3B6-AD68-42F0-A8D7-0D03A2BA4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85DF-990B-44CC-8F90-C6DDA4664FE5}" type="datetime1">
              <a:rPr lang="de-DE" smtClean="0"/>
              <a:t>28.11.2024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387CF3-648D-43AC-878F-C3A5D78CF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7689AC6-B9DB-4B3E-A331-7D0F67CC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13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8BC8B4-EB1A-41C1-BDC0-A3F92C13F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0F1B14-D71D-40C0-96F0-81EBD3507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59404EF-3FF9-45BE-93D9-41C520FD2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A54321-0E44-4F6B-AB56-3BA64AE13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D5A3D3B-22AB-41AF-9CF0-64ADC0041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378DEE7-CB91-4AF9-92CB-37A64D1DA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F448B-FB95-4B59-B76B-18EF87931BD5}" type="datetime1">
              <a:rPr lang="de-DE" smtClean="0"/>
              <a:t>28.11.2024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7617805-12D6-493B-8E54-38AF5488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828EEB9-EF3F-40B7-BEDC-71CF4C49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99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42FFB-6723-4548-A2F6-A48028B4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2BC2F5-4500-4786-A8B0-1C5ACD36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EA92-A3C5-46BF-A1E1-3BE91EAC9EFF}" type="datetime1">
              <a:rPr lang="de-DE" smtClean="0"/>
              <a:t>28.11.2024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13C037-6150-495D-9833-AEE9D371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6B5A8-17A5-4CB8-9ABC-ECB67437E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61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F6DD331-AC93-4EF4-9353-818D0BD10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0029-84CD-4523-A9EF-22E7C05DACEF}" type="datetime1">
              <a:rPr lang="de-DE" smtClean="0"/>
              <a:t>28.11.2024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CCC893-2DD7-4BCC-BE16-EF48F0998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3F93689-0150-44E8-9884-E5BFA2A6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461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F2A79-C9AF-4170-96D1-DDEEE0D62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F45164-2574-434D-9794-4DB5B884B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A6EADA-16E5-4A61-8AA5-687FFCBE8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BD5000-7BCC-4391-BF9C-46C7845C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0535-1067-44DC-997F-C56563514A7C}" type="datetime1">
              <a:rPr lang="de-DE" smtClean="0"/>
              <a:t>28.11.2024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650942-4709-4D86-88E6-CEEC10C1B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1F0B6B-7F14-4806-A682-4FD17C75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378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67EBC5-5021-4669-ADB1-2E9CE35B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C04CF36-3B30-474D-82C7-9C03A7F47F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DC065DF-0D2D-407F-938A-9E8EBB8FA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945CFF-0FE4-41EB-B8C0-6CA177F22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8B4B8-2148-4D5C-93D9-6137E0DA0E55}" type="datetime1">
              <a:rPr lang="de-DE" smtClean="0"/>
              <a:t>28.11.2024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89AE643-8416-4B5A-9A48-03D24F57D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316334-5B29-4D15-AA2C-6E6EEC5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49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01DBD33-C177-4966-9784-30B8AAFA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790C19-FA70-4F4B-90EA-DC3529B21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2DDA3C-AC97-4421-9144-D3DCB1398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0C25-1CEF-473D-8BFB-949036E61748}" type="datetime1">
              <a:rPr lang="de-DE" smtClean="0"/>
              <a:t>28.11.2024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2A48EA-EF96-44F5-8583-AFAFF268B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Klausur des Arbeitsstabs der Beauftragten der Bundesregierung für Migration, Integration und Flüchtlinge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599861-4CEB-43B2-8177-2CCBCFD66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A7F5E-6936-4A9E-A074-89EBB2DD95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87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16">
            <a:extLst>
              <a:ext uri="{FF2B5EF4-FFF2-40B4-BE49-F238E27FC236}">
                <a16:creationId xmlns:a16="http://schemas.microsoft.com/office/drawing/2014/main" id="{6A9AC561-FE19-4F7D-ADDB-072BDC2E579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705339" y="61388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  <a:ea typeface="TheSans LP5 Plain"/>
                <a:cs typeface="TheSans LP5 Plain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Fußzeilenplatzhalter 17">
            <a:extLst>
              <a:ext uri="{FF2B5EF4-FFF2-40B4-BE49-F238E27FC236}">
                <a16:creationId xmlns:a16="http://schemas.microsoft.com/office/drawing/2014/main" id="{242EAA93-05B9-40BD-AFD8-0E5E5465F85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165600" y="6138864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  <a:ea typeface="TheSans LP5 Plain"/>
                <a:cs typeface="TheSans LP5 Plain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18">
            <a:extLst>
              <a:ext uri="{FF2B5EF4-FFF2-40B4-BE49-F238E27FC236}">
                <a16:creationId xmlns:a16="http://schemas.microsoft.com/office/drawing/2014/main" id="{94ABE890-DBCD-4427-A19A-66CED4C9942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657493" y="61388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</a:defRPr>
            </a:lvl1pPr>
          </a:lstStyle>
          <a:p>
            <a:fld id="{3326E3AA-CB07-48A3-AA03-8720ED153A1A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6389" name="Picture 15" descr="BfMFI_Office_Farbe_de">
            <a:extLst>
              <a:ext uri="{FF2B5EF4-FFF2-40B4-BE49-F238E27FC236}">
                <a16:creationId xmlns:a16="http://schemas.microsoft.com/office/drawing/2014/main" id="{E92F858C-7E99-40A0-84F4-47D376F253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2" y="260350"/>
            <a:ext cx="3876431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hteck 6">
            <a:extLst>
              <a:ext uri="{FF2B5EF4-FFF2-40B4-BE49-F238E27FC236}">
                <a16:creationId xmlns:a16="http://schemas.microsoft.com/office/drawing/2014/main" id="{CF299149-ACCB-4A44-BD88-53E5B87FB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57339"/>
            <a:ext cx="12192000" cy="7143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sz="1800">
              <a:solidFill>
                <a:srgbClr val="FFFFFF"/>
              </a:solidFill>
            </a:endParaRPr>
          </a:p>
        </p:txBody>
      </p:sp>
      <p:grpSp>
        <p:nvGrpSpPr>
          <p:cNvPr id="16391" name="Group 35">
            <a:extLst>
              <a:ext uri="{FF2B5EF4-FFF2-40B4-BE49-F238E27FC236}">
                <a16:creationId xmlns:a16="http://schemas.microsoft.com/office/drawing/2014/main" id="{5D7E7966-C639-4BF2-901F-5F4349BBF5D1}"/>
              </a:ext>
            </a:extLst>
          </p:cNvPr>
          <p:cNvGrpSpPr>
            <a:grpSpLocks/>
          </p:cNvGrpSpPr>
          <p:nvPr userDrawn="1"/>
        </p:nvGrpSpPr>
        <p:grpSpPr bwMode="auto">
          <a:xfrm rot="16200000">
            <a:off x="11103648" y="5556434"/>
            <a:ext cx="1150937" cy="353646"/>
            <a:chOff x="5343" y="3702"/>
            <a:chExt cx="725" cy="181"/>
          </a:xfrm>
        </p:grpSpPr>
        <p:sp>
          <p:nvSpPr>
            <p:cNvPr id="2" name="Rechteck 6">
              <a:extLst>
                <a:ext uri="{FF2B5EF4-FFF2-40B4-BE49-F238E27FC236}">
                  <a16:creationId xmlns:a16="http://schemas.microsoft.com/office/drawing/2014/main" id="{12C0EFAD-9AC9-418D-8199-E375A4BDA87A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887" y="3702"/>
              <a:ext cx="181" cy="1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  <p:sp>
          <p:nvSpPr>
            <p:cNvPr id="3" name="Rechteck 6">
              <a:extLst>
                <a:ext uri="{FF2B5EF4-FFF2-40B4-BE49-F238E27FC236}">
                  <a16:creationId xmlns:a16="http://schemas.microsoft.com/office/drawing/2014/main" id="{836CE5F4-16A7-47F6-905A-EDF6F321C36D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615" y="3702"/>
              <a:ext cx="181" cy="18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  <p:sp>
          <p:nvSpPr>
            <p:cNvPr id="4" name="Rechteck 6">
              <a:extLst>
                <a:ext uri="{FF2B5EF4-FFF2-40B4-BE49-F238E27FC236}">
                  <a16:creationId xmlns:a16="http://schemas.microsoft.com/office/drawing/2014/main" id="{D19E8387-EB74-41D6-BD14-6CE105564F9E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343" y="3702"/>
              <a:ext cx="181" cy="18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</p:grpSp>
      <p:pic>
        <p:nvPicPr>
          <p:cNvPr id="16392" name="Picture 11" descr="ViDzH_MottoLogo_rgb">
            <a:extLst>
              <a:ext uri="{FF2B5EF4-FFF2-40B4-BE49-F238E27FC236}">
                <a16:creationId xmlns:a16="http://schemas.microsoft.com/office/drawing/2014/main" id="{9593B302-2838-4256-B1EF-C6D8F38CA6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54" y="115889"/>
            <a:ext cx="239150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28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16">
            <a:extLst>
              <a:ext uri="{FF2B5EF4-FFF2-40B4-BE49-F238E27FC236}">
                <a16:creationId xmlns:a16="http://schemas.microsoft.com/office/drawing/2014/main" id="{4F65015A-5637-4C95-A052-E0F916491193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705339" y="61388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  <a:ea typeface="TheSans LP5 Plain"/>
                <a:cs typeface="TheSans LP5 Plain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Fußzeilenplatzhalter 17">
            <a:extLst>
              <a:ext uri="{FF2B5EF4-FFF2-40B4-BE49-F238E27FC236}">
                <a16:creationId xmlns:a16="http://schemas.microsoft.com/office/drawing/2014/main" id="{2F801108-FFCA-4117-90EB-5291E8E1FEC3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165600" y="6138864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  <a:ea typeface="TheSans LP5 Plain"/>
                <a:cs typeface="TheSans LP5 Plain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18">
            <a:extLst>
              <a:ext uri="{FF2B5EF4-FFF2-40B4-BE49-F238E27FC236}">
                <a16:creationId xmlns:a16="http://schemas.microsoft.com/office/drawing/2014/main" id="{851AFBEA-149A-4929-9C14-016517BE4AEC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657493" y="61388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BundesSerif Office" panose="02050002050300000203" pitchFamily="18" charset="0"/>
              </a:defRPr>
            </a:lvl1pPr>
          </a:lstStyle>
          <a:p>
            <a:fld id="{FE4C9EAF-790B-487B-B87D-6CB7352FDE8F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029" name="Picture 15" descr="BfMFI_Office_Farbe_de">
            <a:extLst>
              <a:ext uri="{FF2B5EF4-FFF2-40B4-BE49-F238E27FC236}">
                <a16:creationId xmlns:a16="http://schemas.microsoft.com/office/drawing/2014/main" id="{18B0E7B0-B38F-4C53-9EFE-C59DBC047C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2" y="260350"/>
            <a:ext cx="3876431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hteck 6">
            <a:extLst>
              <a:ext uri="{FF2B5EF4-FFF2-40B4-BE49-F238E27FC236}">
                <a16:creationId xmlns:a16="http://schemas.microsoft.com/office/drawing/2014/main" id="{E4F93C8D-F123-42FC-AA30-FC49E9C602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57339"/>
            <a:ext cx="12192000" cy="7143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sz="1800">
              <a:solidFill>
                <a:srgbClr val="FFFFFF"/>
              </a:solidFill>
            </a:endParaRPr>
          </a:p>
        </p:txBody>
      </p:sp>
      <p:grpSp>
        <p:nvGrpSpPr>
          <p:cNvPr id="1031" name="Group 35">
            <a:extLst>
              <a:ext uri="{FF2B5EF4-FFF2-40B4-BE49-F238E27FC236}">
                <a16:creationId xmlns:a16="http://schemas.microsoft.com/office/drawing/2014/main" id="{43652AB4-ED7D-4894-90B9-557BD172923D}"/>
              </a:ext>
            </a:extLst>
          </p:cNvPr>
          <p:cNvGrpSpPr>
            <a:grpSpLocks/>
          </p:cNvGrpSpPr>
          <p:nvPr userDrawn="1"/>
        </p:nvGrpSpPr>
        <p:grpSpPr bwMode="auto">
          <a:xfrm rot="16200000">
            <a:off x="11103648" y="5556434"/>
            <a:ext cx="1150937" cy="353646"/>
            <a:chOff x="5343" y="3702"/>
            <a:chExt cx="725" cy="181"/>
          </a:xfrm>
        </p:grpSpPr>
        <p:sp>
          <p:nvSpPr>
            <p:cNvPr id="2" name="Rechteck 6">
              <a:extLst>
                <a:ext uri="{FF2B5EF4-FFF2-40B4-BE49-F238E27FC236}">
                  <a16:creationId xmlns:a16="http://schemas.microsoft.com/office/drawing/2014/main" id="{51BB4360-F583-4CE3-93ED-2C1FA712D18A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887" y="3702"/>
              <a:ext cx="181" cy="1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  <p:sp>
          <p:nvSpPr>
            <p:cNvPr id="3" name="Rechteck 6">
              <a:extLst>
                <a:ext uri="{FF2B5EF4-FFF2-40B4-BE49-F238E27FC236}">
                  <a16:creationId xmlns:a16="http://schemas.microsoft.com/office/drawing/2014/main" id="{66BF2D7F-31C0-45AB-8788-2D0E112E86C0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615" y="3702"/>
              <a:ext cx="181" cy="18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  <p:sp>
          <p:nvSpPr>
            <p:cNvPr id="4" name="Rechteck 6">
              <a:extLst>
                <a:ext uri="{FF2B5EF4-FFF2-40B4-BE49-F238E27FC236}">
                  <a16:creationId xmlns:a16="http://schemas.microsoft.com/office/drawing/2014/main" id="{1156260E-B28C-476F-A13A-5BA4EFFE8F24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 rot="5400000">
              <a:off x="5343" y="3702"/>
              <a:ext cx="181" cy="18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de-DE" altLang="de-DE" sz="1800">
                  <a:solidFill>
                    <a:srgbClr val="FFFFFF"/>
                  </a:solidFill>
                </a:rPr>
                <a:t>   </a:t>
              </a:r>
            </a:p>
          </p:txBody>
        </p:sp>
      </p:grpSp>
      <p:pic>
        <p:nvPicPr>
          <p:cNvPr id="1032" name="Picture 11" descr="ViDzH_MottoLogo_rgb">
            <a:extLst>
              <a:ext uri="{FF2B5EF4-FFF2-40B4-BE49-F238E27FC236}">
                <a16:creationId xmlns:a16="http://schemas.microsoft.com/office/drawing/2014/main" id="{E256E2CD-9A3D-4F23-9202-C7DBA187F1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54" y="115889"/>
            <a:ext cx="239150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31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heSans LP5 Plain" charset="0"/>
          <a:ea typeface="MS PGothic" panose="020B0600070205080204" pitchFamily="34" charset="-128"/>
          <a:cs typeface="TheSans LP5 Plain" pitchFamily="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heSans LP5 Plain"/>
          <a:ea typeface="MS PGothic" panose="020B0600070205080204" pitchFamily="34" charset="-128"/>
          <a:cs typeface="TheSans LP5 Plain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-gleichbehandlungsstelle.d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hyperlink" Target="https://www.esf.de/portal/DE/ESF-Plus-2021-2027/Foerderprogramme/bmas/ehap-plu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hyperlink" Target="https://www.eu-gleichbehandlungsstelle.de/eugs-de/analyse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-gleichbehandlungsstelle.d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hyperlink" Target="mailto:Bettina.wagner@bk.bund.d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7338A5-1A2D-4A84-A96D-D35B1CD2142F}"/>
              </a:ext>
            </a:extLst>
          </p:cNvPr>
          <p:cNvSpPr/>
          <p:nvPr/>
        </p:nvSpPr>
        <p:spPr>
          <a:xfrm>
            <a:off x="548950" y="1607990"/>
            <a:ext cx="1110964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altLang="de-DE" sz="2400" b="1" dirty="0">
              <a:latin typeface="BundesSans Regular" panose="020B0002030500000203" pitchFamily="34" charset="0"/>
            </a:endParaRPr>
          </a:p>
          <a:p>
            <a:pPr algn="ctr"/>
            <a:r>
              <a:rPr lang="de-DE" altLang="de-DE" sz="2400" b="1" dirty="0">
                <a:latin typeface="BundesSans Regular" panose="020B0002030500000203" pitchFamily="34" charset="0"/>
              </a:rPr>
              <a:t> </a:t>
            </a:r>
          </a:p>
          <a:p>
            <a:pPr algn="ctr"/>
            <a:r>
              <a:rPr lang="de-DE" altLang="de-DE" sz="2400" b="1" dirty="0">
                <a:latin typeface="BundesSans Regular" panose="020B0002030500000203" pitchFamily="34" charset="0"/>
              </a:rPr>
              <a:t>Wie kann die Gleichbehandlungsstelle EU-Arbeitnehmer (EU-GS)</a:t>
            </a:r>
          </a:p>
          <a:p>
            <a:pPr algn="ctr"/>
            <a:endParaRPr lang="de-DE" altLang="de-DE" sz="2400" b="1" dirty="0">
              <a:latin typeface="BundesSans Regular" panose="020B0002030500000203" pitchFamily="34" charset="0"/>
            </a:endParaRPr>
          </a:p>
          <a:p>
            <a:pPr algn="ctr"/>
            <a:r>
              <a:rPr lang="de-DE" altLang="de-DE" sz="2400" b="1" dirty="0">
                <a:latin typeface="BundesSans Regular" panose="020B0002030500000203" pitchFamily="34" charset="0"/>
              </a:rPr>
              <a:t>Zugewanderte und Beratende unterstützen? </a:t>
            </a:r>
          </a:p>
          <a:p>
            <a:pPr algn="ctr"/>
            <a:endParaRPr lang="de-DE" altLang="de-DE" sz="2400" b="1" dirty="0">
              <a:latin typeface="BundesSans Regular" panose="020B0002030500000203" pitchFamily="34" charset="0"/>
            </a:endParaRPr>
          </a:p>
          <a:p>
            <a:pPr algn="ctr"/>
            <a:endParaRPr lang="de-DE" altLang="de-DE" sz="2400" b="1" dirty="0">
              <a:latin typeface="BundesSans Regular" panose="020B0002030500000203" pitchFamily="34" charset="0"/>
            </a:endParaRPr>
          </a:p>
          <a:p>
            <a:pPr algn="ctr"/>
            <a:endParaRPr lang="de-DE" altLang="de-DE" sz="2400" b="1" dirty="0">
              <a:latin typeface="BundesSans Regular" panose="020B0002030500000203" pitchFamily="34" charset="0"/>
            </a:endParaRPr>
          </a:p>
          <a:p>
            <a:pPr algn="ctr"/>
            <a:r>
              <a:rPr lang="de-DE" altLang="de-DE" sz="1600" b="1" dirty="0">
                <a:latin typeface="BundesSans Regular" panose="020B0002030500000203" pitchFamily="34" charset="0"/>
              </a:rPr>
              <a:t>Fachveranstaltung: Integration von Zugewanderten aus Südosteuropa in Ballungsräumen:</a:t>
            </a:r>
          </a:p>
          <a:p>
            <a:pPr algn="ctr"/>
            <a:r>
              <a:rPr lang="de-DE" altLang="de-DE" sz="1600" b="1" dirty="0">
                <a:latin typeface="BundesSans Regular" panose="020B0002030500000203" pitchFamily="34" charset="0"/>
              </a:rPr>
              <a:t> Chancen und Herausforderungen</a:t>
            </a:r>
          </a:p>
          <a:p>
            <a:pPr algn="ctr"/>
            <a:endParaRPr lang="de-DE" altLang="de-DE" sz="1600" b="1" dirty="0">
              <a:latin typeface="BundesSans Regular" panose="020B0002030500000203" pitchFamily="34" charset="0"/>
            </a:endParaRPr>
          </a:p>
          <a:p>
            <a:pPr algn="ctr"/>
            <a:r>
              <a:rPr lang="de-DE" altLang="de-DE" sz="1600" b="1" dirty="0">
                <a:latin typeface="BundesSans Regular" panose="020B0002030500000203" pitchFamily="34" charset="0"/>
              </a:rPr>
              <a:t>29.11.2024</a:t>
            </a:r>
            <a:endParaRPr lang="de-DE" sz="2000" dirty="0"/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4200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02A22FB-01B3-42CD-8D93-542360DA2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099" y="1700213"/>
            <a:ext cx="4752975" cy="46085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  <p:pic>
        <p:nvPicPr>
          <p:cNvPr id="24579" name="Grafik 3">
            <a:extLst>
              <a:ext uri="{FF2B5EF4-FFF2-40B4-BE49-F238E27FC236}">
                <a16:creationId xmlns:a16="http://schemas.microsoft.com/office/drawing/2014/main" id="{0EC956B3-A156-5B46-A7CC-CB9F608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3">
            <a:extLst>
              <a:ext uri="{FF2B5EF4-FFF2-40B4-BE49-F238E27FC236}">
                <a16:creationId xmlns:a16="http://schemas.microsoft.com/office/drawing/2014/main" id="{ABF22DD9-3A40-0F43-81A9-BF544D944368}"/>
              </a:ext>
            </a:extLst>
          </p:cNvPr>
          <p:cNvSpPr txBox="1"/>
          <p:nvPr/>
        </p:nvSpPr>
        <p:spPr>
          <a:xfrm>
            <a:off x="142875" y="1804526"/>
            <a:ext cx="1195827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de-DE" altLang="de-DE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Informationsmaterial</a:t>
            </a:r>
          </a:p>
          <a:p>
            <a:pPr>
              <a:spcAft>
                <a:spcPts val="600"/>
              </a:spcAft>
              <a:defRPr/>
            </a:pPr>
            <a:r>
              <a:rPr lang="de-DE" altLang="de-DE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Ziele:</a:t>
            </a: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Anhand von konkreten Fallbeispielen wird die Zielgruppe informiert und dabei unterstützt, ihre Rechte durchsetzen zu können.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BundesSans Regular" panose="020B0002030500000203" pitchFamily="34" charset="0"/>
                <a:cs typeface="Arial" panose="020B0604020202020204" pitchFamily="34" charset="0"/>
              </a:rPr>
              <a:t>Zugang zu Gesundheitsversorgung und Krankenversicherung erleichtern; Zahl Nicht-Versicherter verringern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Zugang zu Familienleistungen und Transparenz über die Rechte und Einschränkungen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Die Themen konzentrieren sich auf Arbeiten ohne Meldeadresse, ausstehende Lohnzahlungen, Unterschreitung des Mindestlohns, Überschreitung der Arbeitszeiten, Zeitarbeit oder Arbeitsausbeutung</a:t>
            </a:r>
            <a:endParaRPr lang="de-DE" b="1" dirty="0">
              <a:latin typeface="BundesSans Regular" panose="020B0002030500000203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Mehrsprachige Printversionen zum Download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Kooperation der EU-GS mit BEMA, Berlin bzw. der BAGFW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Online Schulungsreihe für Multiplikator/innen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Visuals in den sozialen Medien bewerben die Inhalte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de-DE" altLang="de-DE" b="1" dirty="0">
              <a:solidFill>
                <a:prstClr val="black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de-DE" altLang="de-DE" dirty="0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7338A5-1A2D-4A84-A96D-D35B1CD2142F}"/>
              </a:ext>
            </a:extLst>
          </p:cNvPr>
          <p:cNvSpPr/>
          <p:nvPr/>
        </p:nvSpPr>
        <p:spPr>
          <a:xfrm>
            <a:off x="893409" y="1626646"/>
            <a:ext cx="110940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EECC116-1C11-40AF-AA2E-410B8EFDF02C}"/>
              </a:ext>
            </a:extLst>
          </p:cNvPr>
          <p:cNvSpPr txBox="1"/>
          <p:nvPr/>
        </p:nvSpPr>
        <p:spPr>
          <a:xfrm>
            <a:off x="5305128" y="1724966"/>
            <a:ext cx="538472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Materialen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Broschüre in deutscher Sprache für die Zielgruppe Beratungsstellen – liegt aktualisiert vor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Ziel</a:t>
            </a: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: Zugang zu Gesundheitsversorgung und Krankenversicherung erleichtern; Zahl Nicht-Versicherter verringern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Ergänzendes Schulungsangebot im digitalen Format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Flyer zu den 6 wichtigsten Fragestellungen in 11 EU-Sprachen für Unionsbürger/innen; Download auf EU-GS Homepage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Kooperation der EU-GS mit der BAGFW 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a5e93b80-1ac5-4638-908b-25b12839da19@bk">
            <a:extLst>
              <a:ext uri="{FF2B5EF4-FFF2-40B4-BE49-F238E27FC236}">
                <a16:creationId xmlns:a16="http://schemas.microsoft.com/office/drawing/2014/main" id="{1E4D649F-2277-4538-BCF9-9D6491CE3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73" y="1626646"/>
            <a:ext cx="3325704" cy="464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31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7338A5-1A2D-4A84-A96D-D35B1CD2142F}"/>
              </a:ext>
            </a:extLst>
          </p:cNvPr>
          <p:cNvSpPr/>
          <p:nvPr/>
        </p:nvSpPr>
        <p:spPr>
          <a:xfrm>
            <a:off x="893409" y="1626646"/>
            <a:ext cx="110940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287B82-5F3E-4A04-B4AA-14D447ABC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36" y="1457473"/>
            <a:ext cx="3421849" cy="456058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F463853-F1B6-42D7-A80F-92179FB7DE48}"/>
              </a:ext>
            </a:extLst>
          </p:cNvPr>
          <p:cNvSpPr txBox="1"/>
          <p:nvPr/>
        </p:nvSpPr>
        <p:spPr>
          <a:xfrm>
            <a:off x="4897315" y="1957581"/>
            <a:ext cx="6173168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600"/>
              </a:spcAft>
              <a:defRPr/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Materialen</a:t>
            </a:r>
            <a:endParaRPr lang="de-DE" altLang="de-DE" b="1" dirty="0">
              <a:solidFill>
                <a:prstClr val="black"/>
              </a:solidFill>
              <a:latin typeface="BundesSans Office" panose="020B0002030500000203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Ziel:</a:t>
            </a: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Anhand von konkreten Fallbeispielen werden im Detail die Betroffenen dabei unterstützt, ihre Rechte durchsetzen zu können.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Themenbeispiele: Arbeiten ohne Meldeadresse, ausstehende Lohnzahlungen, Mindestlohn, Überschreitung der Arbeitszeiten, Zeitarbeit oder Arbeitsausbeutung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Die Broschüre ist digital nach Themen sortiert auf der EU-GS Homepage in 11 Sprachen zugänglich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Mehrsprachige Printversionen zum Download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Kooperation der EU-GS mit BEMA Berlin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Online Schulungsreihe für Multiplikator/innen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de-DE" altLang="de-DE" b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de-DE" altLang="de-DE" dirty="0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1914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7338A5-1A2D-4A84-A96D-D35B1CD2142F}"/>
              </a:ext>
            </a:extLst>
          </p:cNvPr>
          <p:cNvSpPr/>
          <p:nvPr/>
        </p:nvSpPr>
        <p:spPr>
          <a:xfrm>
            <a:off x="893409" y="1626646"/>
            <a:ext cx="110940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EECC116-1C11-40AF-AA2E-410B8EFDF02C}"/>
              </a:ext>
            </a:extLst>
          </p:cNvPr>
          <p:cNvSpPr txBox="1"/>
          <p:nvPr/>
        </p:nvSpPr>
        <p:spPr>
          <a:xfrm>
            <a:off x="5284177" y="1898035"/>
            <a:ext cx="611257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Materialen</a:t>
            </a:r>
          </a:p>
          <a:p>
            <a:pPr>
              <a:spcAft>
                <a:spcPts val="600"/>
              </a:spcAft>
            </a:pPr>
            <a:endParaRPr lang="de-DE" b="1" dirty="0">
              <a:latin typeface="BundesSans Office" panose="020B0002030500000203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Neue Broschüre </a:t>
            </a: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in deutscher Sprache für die Zielgruppe Beratungsstellen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dirty="0">
                <a:latin typeface="BundesSans Office" panose="020B0002030500000203" pitchFamily="34" charset="0"/>
                <a:cs typeface="Arial" panose="020B0604020202020204" pitchFamily="34" charset="0"/>
              </a:rPr>
              <a:t>Ziel</a:t>
            </a: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: Rechte und Pflichten rund um das Thema Familienleistungen für Unionsbürgerinnen und Bürger nach Rechtsstatus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Inhalte: Kindergeld, Elterngeld, Elternzeit, Unterhaltsvorschuss inkl. Links zu wichtigen Anträgen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Ergänzendes Schulungsangebot im digitalen Format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Kooperation der EU-GS mit der Bundesarbeitsgemeinschaft der Freien Wohlfahrtspflege e.V (BAGFW)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Download auf Homepage, Bestellung EU-GS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4678b2df-e51f-4fa1-94d8-d3b6f962d502@bk">
            <a:extLst>
              <a:ext uri="{FF2B5EF4-FFF2-40B4-BE49-F238E27FC236}">
                <a16:creationId xmlns:a16="http://schemas.microsoft.com/office/drawing/2014/main" id="{D3BAD06D-2ED4-4CEE-9A27-1AC63A2B1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17" y="1797098"/>
            <a:ext cx="3239598" cy="470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46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02A22FB-01B3-42CD-8D93-542360DA2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" y="2061369"/>
            <a:ext cx="6851650" cy="46085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de-DE" altLang="de-DE" b="1" dirty="0">
                <a:latin typeface="BundesSans Office" panose="020B0002030500000203" pitchFamily="34" charset="0"/>
              </a:rPr>
              <a:t>Digital </a:t>
            </a:r>
            <a:r>
              <a:rPr lang="de-DE" altLang="de-DE" b="1" dirty="0" err="1">
                <a:latin typeface="BundesSans Office" panose="020B0002030500000203" pitchFamily="34" charset="0"/>
              </a:rPr>
              <a:t>Streetwork</a:t>
            </a:r>
            <a:endParaRPr lang="de-DE" altLang="de-DE" dirty="0">
              <a:latin typeface="BundesSans Office" panose="020B0002030500000203" pitchFamily="34" charset="0"/>
              <a:hlinkClick r:id="rId3"/>
            </a:endParaRPr>
          </a:p>
          <a:p>
            <a:pPr>
              <a:spcAft>
                <a:spcPts val="600"/>
              </a:spcAft>
              <a:defRPr/>
            </a:pPr>
            <a:r>
              <a:rPr lang="de-DE" altLang="de-DE" b="1" dirty="0">
                <a:latin typeface="BundesSans Office" panose="020B0002030500000203" pitchFamily="34" charset="0"/>
              </a:rPr>
              <a:t>Projekt „CADS“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</a:rPr>
              <a:t>Neuzugewanderte informieren sich über Social Media in ihrer Peergroup – dort teilweise  oberflächliche und irreführende Informationen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</a:rPr>
              <a:t>I</a:t>
            </a:r>
            <a:r>
              <a:rPr lang="de-DE" altLang="de-DE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</a:rPr>
              <a:t>n </a:t>
            </a: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</a:rPr>
              <a:t>11 europäischen Sprachen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</a:rPr>
              <a:t>Ziel: niedrigschwellige Information und Empowerment </a:t>
            </a:r>
          </a:p>
          <a:p>
            <a:pPr>
              <a:spcAft>
                <a:spcPts val="600"/>
              </a:spcAft>
              <a:defRPr/>
            </a:pPr>
            <a:r>
              <a:rPr lang="de-DE" b="1" dirty="0">
                <a:latin typeface="BundesSans Office" panose="020B0002030500000203" pitchFamily="34" charset="0"/>
              </a:rPr>
              <a:t>Projekt „</a:t>
            </a:r>
            <a:r>
              <a:rPr lang="de-DE" b="1" dirty="0" err="1">
                <a:latin typeface="BundesSans Office" panose="020B0002030500000203" pitchFamily="34" charset="0"/>
              </a:rPr>
              <a:t>SoMS</a:t>
            </a:r>
            <a:r>
              <a:rPr lang="de-DE" b="1" dirty="0">
                <a:latin typeface="BundesSans Office" panose="020B0002030500000203" pitchFamily="34" charset="0"/>
              </a:rPr>
              <a:t>“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„</a:t>
            </a:r>
            <a:r>
              <a:rPr lang="en-GB" b="1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Social Media </a:t>
            </a:r>
            <a:r>
              <a:rPr lang="en-GB" b="1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Streetwork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“ (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SoMS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) /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Kofinanzierung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(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Laufzeit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2022-2026 / 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  <a:hlinkClick r:id="rId4" tooltip="Externer Link: https://www.esf.de/portal/DE/ESF-Plus-2021-2027/Foerderprogramme/bmas/ehap-plus.html (Öffnet neues Fenster)"/>
              </a:rPr>
              <a:t>EhAP Plus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 </a:t>
            </a:r>
            <a:r>
              <a:rPr lang="en-GB" dirty="0" err="1">
                <a:solidFill>
                  <a:srgbClr val="111314"/>
                </a:solidFill>
                <a:latin typeface="BundesSans Office" panose="020B0002030500000203" pitchFamily="34" charset="0"/>
              </a:rPr>
              <a:t>Projekt</a:t>
            </a:r>
            <a:endParaRPr lang="en-GB" dirty="0">
              <a:solidFill>
                <a:srgbClr val="111314"/>
              </a:solidFill>
              <a:latin typeface="BundesSans Office" panose="020B0002030500000203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Ziel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: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Entwicklung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von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Sozial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Media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Methoden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, um EU-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Arbeitnehmer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und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Arbeitsuchende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bestmöglich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zu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informieren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</a:t>
            </a:r>
            <a:r>
              <a:rPr lang="en-GB" dirty="0">
                <a:solidFill>
                  <a:srgbClr val="111314"/>
                </a:solidFill>
                <a:latin typeface="BundesSans Office" panose="020B0002030500000203" pitchFamily="34" charset="0"/>
              </a:rPr>
              <a:t>&amp;</a:t>
            </a:r>
            <a:r>
              <a:rPr lang="en-GB" b="0" i="0" u="none" strike="noStrike" dirty="0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 </a:t>
            </a:r>
            <a:r>
              <a:rPr lang="en-GB" b="0" i="0" u="none" strike="noStrike" dirty="0" err="1">
                <a:solidFill>
                  <a:srgbClr val="111314"/>
                </a:solidFill>
                <a:effectLst/>
                <a:latin typeface="BundesSans Office" panose="020B0002030500000203" pitchFamily="34" charset="0"/>
              </a:rPr>
              <a:t>beraten</a:t>
            </a:r>
            <a:endParaRPr lang="en-GB" b="0" i="0" u="none" strike="noStrike" dirty="0">
              <a:solidFill>
                <a:srgbClr val="111314"/>
              </a:solidFill>
              <a:effectLst/>
              <a:latin typeface="BundesSans Office" panose="020B0002030500000203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  <p:pic>
        <p:nvPicPr>
          <p:cNvPr id="24579" name="Grafik 3">
            <a:extLst>
              <a:ext uri="{FF2B5EF4-FFF2-40B4-BE49-F238E27FC236}">
                <a16:creationId xmlns:a16="http://schemas.microsoft.com/office/drawing/2014/main" id="{0EC956B3-A156-5B46-A7CC-CB9F608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4">
            <a:extLst>
              <a:ext uri="{FF2B5EF4-FFF2-40B4-BE49-F238E27FC236}">
                <a16:creationId xmlns:a16="http://schemas.microsoft.com/office/drawing/2014/main" id="{BFF2F223-B6AD-1341-9A84-A6AAB363A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562850" y="2061369"/>
            <a:ext cx="41275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Grafik 3">
            <a:extLst>
              <a:ext uri="{FF2B5EF4-FFF2-40B4-BE49-F238E27FC236}">
                <a16:creationId xmlns:a16="http://schemas.microsoft.com/office/drawing/2014/main" id="{0EC956B3-A156-5B46-A7CC-CB9F608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8C79643E-23F4-4B07-90E4-055B7606EFB7}"/>
              </a:ext>
            </a:extLst>
          </p:cNvPr>
          <p:cNvSpPr/>
          <p:nvPr/>
        </p:nvSpPr>
        <p:spPr>
          <a:xfrm>
            <a:off x="6559078" y="1751556"/>
            <a:ext cx="4975696" cy="4941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de-DE" altLang="de-DE" b="1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Forschung 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Übersichtsstudie zum Forschungsstand im Bereich EU-Arbeitnehmerfreizügigkeit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Branchen-Kurzstudie zu Saisonarbeitskräften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Branchen-Studie zu polnischen Betreuungskräften (Live-Ins)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Aktuell: Studie zu den Hintergründen der hohen Zu- und Abwanderungszahlen von EU-Bürger:innen (Laufzeit: 2024-2026 IAW)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Download unter </a:t>
            </a: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  <a:hlinkClick r:id="rId4"/>
              </a:rPr>
              <a:t>https://www.eu-gleichbehandlungsstelle.de/eugs-de/analysen</a:t>
            </a:r>
            <a:endParaRPr lang="de-DE" altLang="de-DE" dirty="0">
              <a:solidFill>
                <a:prstClr val="black"/>
              </a:solidFill>
              <a:latin typeface="BundesSans Office" panose="020B0002030500000203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Geplant:</a:t>
            </a:r>
            <a:r>
              <a:rPr lang="de-DE" altLang="de-DE" dirty="0">
                <a:solidFill>
                  <a:prstClr val="black"/>
                </a:solidFill>
                <a:latin typeface="BundesSans Office" panose="020B0002030500000203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Studie im Bereich internationaler Straßentransport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lang="de-DE" altLang="de-DE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281B97-1B50-4AA6-943F-9F48BF26A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2" y="1751556"/>
            <a:ext cx="4776420" cy="440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68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02A22FB-01B3-42CD-8D93-542360DA2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1700213"/>
            <a:ext cx="9074150" cy="46085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Aft>
                <a:spcPts val="400"/>
              </a:spcAft>
              <a:defRPr/>
            </a:pPr>
            <a:r>
              <a:rPr lang="de-DE" altLang="de-DE" sz="2000" b="1" dirty="0">
                <a:latin typeface="BundesSans Office" panose="020B0002030500000203" pitchFamily="34" charset="0"/>
                <a:cs typeface="Arial" panose="020B0604020202020204" pitchFamily="34" charset="0"/>
              </a:rPr>
              <a:t>EU-GS - Rolle als Akteur </a:t>
            </a:r>
          </a:p>
          <a:p>
            <a:pPr marL="285750" indent="-285750">
              <a:spcBef>
                <a:spcPts val="1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für Unionsbürger/innen, Arbeitgeber/innen und relevante Akteure ein zentraler Anlaufpunkt für Fragen und Information rund um das Thema Arbeitnehmerfreizügigkeit </a:t>
            </a:r>
            <a:endParaRPr lang="de-DE" dirty="0">
              <a:solidFill>
                <a:srgbClr val="000000"/>
              </a:solidFill>
              <a:latin typeface="BundesSans Office" panose="020B0002030500000203" pitchFamily="34" charset="0"/>
              <a:cs typeface="Arial" panose="020B0604020202020204" pitchFamily="34" charset="0"/>
            </a:endParaRPr>
          </a:p>
          <a:p>
            <a:pPr marL="285750" indent="-285750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Intensive Zusammenarbeit auf Bundes- und Landesebene sowie mit anderen relevanten Akteuren (z.B. Faire Mobilität, Arbeit und Leben, BAGFW, ZDH)</a:t>
            </a:r>
          </a:p>
          <a:p>
            <a:pPr marL="285750" indent="-285750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Laufende Aktivitäten aus dem </a:t>
            </a:r>
            <a:r>
              <a:rPr lang="de-DE" dirty="0" err="1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KoaV</a:t>
            </a:r>
            <a:r>
              <a:rPr lang="de-DE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 und zu weiteren Themen zur EU-Zuwanderung </a:t>
            </a:r>
          </a:p>
          <a:p>
            <a:pPr marL="1028700" lvl="1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NAP Wohnungslosigkeit  (BAGFW)</a:t>
            </a:r>
          </a:p>
          <a:p>
            <a:pPr marL="1028700" lvl="1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BundesSans Office" panose="020B0002030500000203" pitchFamily="34" charset="0"/>
                <a:cs typeface="Arial" panose="020B0604020202020204" pitchFamily="34" charset="0"/>
              </a:rPr>
              <a:t>NAP Menschenhandel zum Zweck der Arbeitsausbeutung (BMAS)</a:t>
            </a:r>
          </a:p>
          <a:p>
            <a:pPr marL="1028700" lvl="1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gezielt daran mitwirken, innerhalb der Bundesagentur für Arbeit Unionsbürger/innen als Zielgruppe sichtbarer zu machen</a:t>
            </a:r>
          </a:p>
          <a:p>
            <a:pPr lvl="1" indent="0" fontAlgn="base">
              <a:lnSpc>
                <a:spcPts val="2500"/>
              </a:lnSpc>
              <a:spcAft>
                <a:spcPts val="600"/>
              </a:spcAft>
              <a:defRPr/>
            </a:pPr>
            <a:endParaRPr lang="de-DE" dirty="0">
              <a:solidFill>
                <a:srgbClr val="000000"/>
              </a:solidFill>
              <a:latin typeface="BundesSans Office" panose="020B0002030500000203" pitchFamily="34" charset="0"/>
              <a:cs typeface="Arial" panose="020B0604020202020204" pitchFamily="34" charset="0"/>
            </a:endParaRPr>
          </a:p>
          <a:p>
            <a:pPr marL="285750" indent="-285750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b="1" dirty="0">
                <a:solidFill>
                  <a:srgbClr val="000000"/>
                </a:solidFill>
                <a:latin typeface="BundesSans Office" panose="020B0002030500000203" pitchFamily="34" charset="0"/>
                <a:cs typeface="Arial" panose="020B0604020202020204" pitchFamily="34" charset="0"/>
              </a:rPr>
              <a:t>Vernetzung, Austausch, Voneinander Lernen</a:t>
            </a:r>
          </a:p>
          <a:p>
            <a:pPr marL="285750" fontAlgn="base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de-DE" dirty="0">
              <a:solidFill>
                <a:srgbClr val="000000"/>
              </a:solidFill>
              <a:latin typeface="BundesSans Regular" panose="020B0002030500000203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endParaRPr lang="de-DE" dirty="0"/>
          </a:p>
        </p:txBody>
      </p:sp>
      <p:pic>
        <p:nvPicPr>
          <p:cNvPr id="24579" name="Grafik 3">
            <a:extLst>
              <a:ext uri="{FF2B5EF4-FFF2-40B4-BE49-F238E27FC236}">
                <a16:creationId xmlns:a16="http://schemas.microsoft.com/office/drawing/2014/main" id="{0EC956B3-A156-5B46-A7CC-CB9F608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111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02A22FB-01B3-42CD-8D93-542360DA2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1700212"/>
            <a:ext cx="9074150" cy="5041899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  <a:hlinkClick r:id="rId3"/>
            </a:endParaRPr>
          </a:p>
          <a:p>
            <a:pPr algn="ctr">
              <a:defRPr/>
            </a:pPr>
            <a:r>
              <a:rPr lang="de-DE" b="1" dirty="0">
                <a:latin typeface="BundesSans Regular" panose="020B0002030500000203" pitchFamily="34" charset="0"/>
              </a:rPr>
              <a:t>DANKE !!</a:t>
            </a:r>
          </a:p>
          <a:p>
            <a:pPr algn="ctr">
              <a:defRPr/>
            </a:pPr>
            <a:endParaRPr lang="de-DE" b="1" dirty="0">
              <a:latin typeface="BundesSans Regular" panose="020B0002030500000203" pitchFamily="34" charset="0"/>
            </a:endParaRPr>
          </a:p>
          <a:p>
            <a:pPr algn="ctr">
              <a:defRPr/>
            </a:pPr>
            <a:endParaRPr lang="de-DE" b="1" dirty="0">
              <a:latin typeface="BundesSans Regular" panose="020B0002030500000203" pitchFamily="34" charset="0"/>
            </a:endParaRPr>
          </a:p>
          <a:p>
            <a:pPr algn="ctr">
              <a:defRPr/>
            </a:pPr>
            <a:r>
              <a:rPr lang="de-DE" b="1" dirty="0">
                <a:latin typeface="BundesSans Regular" panose="020B0002030500000203" pitchFamily="34" charset="0"/>
              </a:rPr>
              <a:t>Gleichbehandlungsstelle EU-Arbeitnehmer</a:t>
            </a:r>
          </a:p>
          <a:p>
            <a:pPr algn="ctr">
              <a:defRPr/>
            </a:pPr>
            <a:r>
              <a:rPr lang="de-DE" dirty="0">
                <a:latin typeface="BundesSans Regular" panose="020B0002030500000203" pitchFamily="34" charset="0"/>
              </a:rPr>
              <a:t>                                                </a:t>
            </a:r>
          </a:p>
          <a:p>
            <a:pPr algn="ctr">
              <a:defRPr/>
            </a:pPr>
            <a:r>
              <a:rPr lang="de-DE" dirty="0">
                <a:latin typeface="BundesSans Regular" panose="020B0002030500000203" pitchFamily="34" charset="0"/>
              </a:rPr>
              <a:t>Arbeitsstab der Beauftragten der Bundesregierung für Migration, Flüchtlinge und Integration, Die Beauftragte der Bundesregierung für Antirassismus</a:t>
            </a:r>
          </a:p>
          <a:p>
            <a:pPr algn="ctr">
              <a:defRPr/>
            </a:pPr>
            <a:r>
              <a:rPr lang="de-DE" dirty="0">
                <a:latin typeface="BundesSans Regular" panose="020B0002030500000203" pitchFamily="34" charset="0"/>
              </a:rPr>
              <a:t>Bundeskanzleramt </a:t>
            </a:r>
          </a:p>
          <a:p>
            <a:pPr algn="ctr">
              <a:defRPr/>
            </a:pPr>
            <a:r>
              <a:rPr lang="de-DE" dirty="0">
                <a:latin typeface="BundesSans Regular" panose="020B0002030500000203" pitchFamily="34" charset="0"/>
              </a:rPr>
              <a:t>11012 Berlin </a:t>
            </a:r>
          </a:p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  <a:hlinkClick r:id="rId3"/>
            </a:endParaRPr>
          </a:p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  <a:hlinkClick r:id="rId3"/>
            </a:endParaRPr>
          </a:p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  <a:hlinkClick r:id="rId3"/>
            </a:endParaRPr>
          </a:p>
          <a:p>
            <a:pPr algn="ctr">
              <a:defRPr/>
            </a:pPr>
            <a:r>
              <a:rPr lang="de-DE" altLang="de-DE" dirty="0">
                <a:latin typeface="BundesSans Regular" panose="020B0002030500000203" pitchFamily="34" charset="0"/>
                <a:hlinkClick r:id="rId3"/>
              </a:rPr>
              <a:t>https://www.eu-gleichbehandlungsstelle.de/</a:t>
            </a:r>
            <a:endParaRPr lang="de-DE" altLang="de-DE" dirty="0">
              <a:latin typeface="BundesSans Regular" panose="020B0002030500000203" pitchFamily="34" charset="0"/>
            </a:endParaRPr>
          </a:p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</a:endParaRPr>
          </a:p>
          <a:p>
            <a:pPr algn="ctr">
              <a:defRPr/>
            </a:pPr>
            <a:endParaRPr lang="de-DE" altLang="de-DE" dirty="0">
              <a:latin typeface="BundesSans Regular" panose="020B0002030500000203" pitchFamily="34" charset="0"/>
            </a:endParaRPr>
          </a:p>
          <a:p>
            <a:pPr algn="ctr">
              <a:defRPr/>
            </a:pPr>
            <a:r>
              <a:rPr lang="de-DE" altLang="de-DE" dirty="0">
                <a:latin typeface="BundesSans Regular" panose="020B0002030500000203" pitchFamily="34" charset="0"/>
                <a:hlinkClick r:id="rId4"/>
              </a:rPr>
              <a:t>bettina.wagner@bk.bund.de</a:t>
            </a:r>
            <a:endParaRPr lang="de-DE" altLang="de-DE" dirty="0">
              <a:latin typeface="BundesSans Regular" panose="020B0002030500000203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  <p:pic>
        <p:nvPicPr>
          <p:cNvPr id="24579" name="Grafik 3">
            <a:extLst>
              <a:ext uri="{FF2B5EF4-FFF2-40B4-BE49-F238E27FC236}">
                <a16:creationId xmlns:a16="http://schemas.microsoft.com/office/drawing/2014/main" id="{0EC956B3-A156-5B46-A7CC-CB9F608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02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7338A5-1A2D-4A84-A96D-D35B1CD2142F}"/>
              </a:ext>
            </a:extLst>
          </p:cNvPr>
          <p:cNvSpPr/>
          <p:nvPr/>
        </p:nvSpPr>
        <p:spPr>
          <a:xfrm>
            <a:off x="893409" y="1626646"/>
            <a:ext cx="110940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dirty="0"/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C6A72D1E-3314-4AAC-8051-27EC875C236B}"/>
              </a:ext>
            </a:extLst>
          </p:cNvPr>
          <p:cNvSpPr txBox="1">
            <a:spLocks/>
          </p:cNvSpPr>
          <p:nvPr/>
        </p:nvSpPr>
        <p:spPr>
          <a:xfrm>
            <a:off x="893409" y="1819892"/>
            <a:ext cx="10202569" cy="4730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Wer ist die EU-GS?</a:t>
            </a:r>
          </a:p>
          <a:p>
            <a:pPr marL="342900" indent="-342900" algn="l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Seit </a:t>
            </a:r>
            <a:r>
              <a:rPr 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2016</a:t>
            </a: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 im Arbeitsstab der Integrationsbeauftragten der Bundesregierung</a:t>
            </a:r>
          </a:p>
          <a:p>
            <a:pPr marL="342900" indent="-342900" algn="l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Rechtsgrundlage</a:t>
            </a: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: Arbeitnehmerfreizügigkeitserleichterungs-Richtlinie (RL 2014/54/EU vom 16. April 2014) </a:t>
            </a:r>
          </a:p>
          <a:p>
            <a:pPr marL="342900" indent="-342900" algn="l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In allen EU-Mitgliedstaaten </a:t>
            </a:r>
            <a:r>
              <a:rPr 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Pflicht zur Einrichtung</a:t>
            </a: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 einer Stelle, jedoch in vielen Mitgliedsstaaten schwach umgesetzt.</a:t>
            </a:r>
          </a:p>
          <a:p>
            <a:pPr marL="342900" indent="-342900" algn="l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Ziel</a:t>
            </a:r>
            <a:r>
              <a:rPr 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: Förderung der Gleichbehandlung und Unterstützung von EU-Arbeitnehmerinnen und Arbeitnehmern</a:t>
            </a:r>
          </a:p>
        </p:txBody>
      </p:sp>
    </p:spTree>
    <p:extLst>
      <p:ext uri="{BB962C8B-B14F-4D97-AF65-F5344CB8AC3E}">
        <p14:creationId xmlns:p14="http://schemas.microsoft.com/office/powerpoint/2010/main" val="348269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C2E9725-8F39-4E94-956B-01DB21E46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997242"/>
            <a:ext cx="10947400" cy="4744871"/>
          </a:xfrm>
        </p:spPr>
        <p:txBody>
          <a:bodyPr>
            <a:normAutofit/>
          </a:bodyPr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de-DE" sz="2000" b="1" dirty="0">
                <a:latin typeface="BundesSans Regular" panose="020B0002030500000203" pitchFamily="34" charset="0"/>
                <a:cs typeface="Arial" panose="020B0604020202020204" pitchFamily="34" charset="0"/>
              </a:rPr>
              <a:t>Sachstand: EU-Bürgerinnen und Bürger in Deutschland</a:t>
            </a:r>
          </a:p>
          <a:p>
            <a:pPr algn="ctr" eaLnBrk="1" hangingPunct="1">
              <a:spcAft>
                <a:spcPts val="600"/>
              </a:spcAft>
              <a:defRPr/>
            </a:pPr>
            <a:endParaRPr lang="de-DE" sz="2000" b="1" dirty="0">
              <a:latin typeface="BundesSans Regular" panose="020B0002030500000203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Ca. 3,5 Millionen Unionsbürger/innen arbeiten auf dem deutschen Arbeitsmarkt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Deutschland ist das Hauptzielland der inneuropäischen Migration (33%)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Trotz ähnlicher Qualifikationen sind sie überdurchschnittlich oft in geringqualifizierten Segmenten des Arbeitsmarktes (52% der EU2 im Helfersegment tätig)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Qualifikationsniveaus sind divers ebenso wie auch die regionale Verteilung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Oft in Branchen aktiv, die auf diese Arbeitskräfte dringend angewiesen sind: private Betreuung (24-Pflege), Bau, Reinigung, Fleischverarbeitung, Saisonarbeit, Kurierdienste</a:t>
            </a:r>
          </a:p>
          <a:p>
            <a:pPr marL="342900" indent="-34290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Hohe Fluktuation bei Zuwanderung: Hürden bei der Integration in den Arbeitsmarkt und in die Gesellschaft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24578" name="Grafik 3">
            <a:extLst>
              <a:ext uri="{FF2B5EF4-FFF2-40B4-BE49-F238E27FC236}">
                <a16:creationId xmlns:a16="http://schemas.microsoft.com/office/drawing/2014/main" id="{DC20B32D-D79A-407E-BA7F-3D842873A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97CC7AF-02E5-43AC-9C93-E9E1A9707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433" y="2419376"/>
            <a:ext cx="10687154" cy="367392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BundesSans Regular" panose="020B0002030500000203" pitchFamily="34" charset="0"/>
              </a:rPr>
              <a:t>Arbeitsaufnahme als Voraussetzung für den Aufenthalt / wirtschaftliche Sicherheit</a:t>
            </a:r>
          </a:p>
          <a:p>
            <a:endParaRPr lang="de-DE" dirty="0">
              <a:latin typeface="BundesSans Regular" panose="020B0002030500000203" pitchFamily="34" charset="0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BundesSans Regular" panose="020B0002030500000203" pitchFamily="34" charset="0"/>
              </a:rPr>
              <a:t>Vermittlung aus dem Ausland attraktiv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BundesSans Regular" panose="020B0002030500000203" pitchFamily="34" charset="0"/>
              </a:rPr>
              <a:t>Qualifikationsadäquatheit nachrangig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BundesSans Regular" panose="020B0002030500000203" pitchFamily="34" charset="0"/>
              </a:rPr>
              <a:t>Ausbeutungsgefahr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BundesSans Regular" panose="020B0002030500000203" pitchFamily="34" charset="0"/>
              </a:rPr>
              <a:t>Kontakt zur BA / Jobcenter nachgeordnet / gemieden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BundesSans Regular" panose="020B0002030500000203" pitchFamily="34" charset="0"/>
              </a:rPr>
              <a:t>Unsichtbarkeit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BundesSans Regular" panose="020B0002030500000203" pitchFamily="34" charset="0"/>
            </a:endParaRPr>
          </a:p>
          <a:p>
            <a:pPr lvl="3" indent="0">
              <a:buNone/>
            </a:pPr>
            <a:r>
              <a:rPr lang="de-DE" sz="2000" b="1" dirty="0">
                <a:latin typeface="BundesSans Regular" panose="020B0002030500000203" pitchFamily="34" charset="0"/>
                <a:cs typeface="Arial" panose="020B0604020202020204" pitchFamily="34" charset="0"/>
              </a:rPr>
              <a:t>Wichtige Integrationsfaktoren für EU-Zuwanderer (aus der Beratungspraxis)</a:t>
            </a:r>
            <a:r>
              <a:rPr lang="de-DE" sz="2000" dirty="0">
                <a:latin typeface="BundesSans Regular" panose="020B0002030500000203" pitchFamily="34" charset="0"/>
                <a:cs typeface="Arial" panose="020B0604020202020204" pitchFamily="34" charset="0"/>
              </a:rPr>
              <a:t>: Spracherwerb, bedarfsgerechte  und mehrsprachige Ansprache und Information, erleichterte Anerkennung von Berufsqualifikationen, Angebot für Weiterbildung, gute lokale Integration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33B739-57C3-4439-A252-85784BF8CD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85" y="1723441"/>
            <a:ext cx="10657418" cy="503237"/>
          </a:xfrm>
        </p:spPr>
        <p:txBody>
          <a:bodyPr/>
          <a:lstStyle/>
          <a:p>
            <a:pPr algn="ctr"/>
            <a:r>
              <a:rPr lang="de-DE" sz="2000" b="1" i="0" dirty="0">
                <a:latin typeface="BundesSans Regular" panose="020B0002030500000203" pitchFamily="34" charset="0"/>
                <a:cs typeface="Arial" panose="020B0604020202020204" pitchFamily="34" charset="0"/>
              </a:rPr>
              <a:t>Identifizierte Herausforderungen von EU-Bürger:innen in Deutschland</a:t>
            </a:r>
          </a:p>
          <a:p>
            <a:pPr algn="ctr"/>
            <a:endParaRPr lang="de-DE" i="0" dirty="0">
              <a:latin typeface="BundesSans Regular" panose="020B0002030500000203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474A541-125B-413C-927D-63DF827F8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57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E4CD6E8-7D87-4F98-9C0B-12C3B380C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44700"/>
            <a:ext cx="10782299" cy="4337050"/>
          </a:xfrm>
        </p:spPr>
        <p:txBody>
          <a:bodyPr/>
          <a:lstStyle/>
          <a:p>
            <a:pPr eaLnBrk="1" hangingPunct="1">
              <a:spcAft>
                <a:spcPts val="1200"/>
              </a:spcAft>
              <a:defRPr/>
            </a:pPr>
            <a:r>
              <a:rPr lang="de-DE" altLang="de-DE" sz="2000" b="1" dirty="0">
                <a:latin typeface="BundesSans Regular" panose="020B0002030500000203" pitchFamily="34" charset="0"/>
                <a:cs typeface="Calibri" panose="020F0502020204030204" pitchFamily="34" charset="0"/>
              </a:rPr>
              <a:t>Herausforderungen von EU-Arbeitnehmer/innen, zu denen die EU-GS arbeitet:</a:t>
            </a:r>
          </a:p>
          <a:p>
            <a:pPr eaLnBrk="1" hangingPunct="1">
              <a:spcAft>
                <a:spcPts val="1200"/>
              </a:spcAft>
              <a:defRPr/>
            </a:pPr>
            <a:endParaRPr lang="de-DE" altLang="de-DE" sz="2000" dirty="0">
              <a:latin typeface="BundesSans Regular" panose="020B0002030500000203" pitchFamily="34" charset="0"/>
              <a:cs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arenBoth"/>
              <a:defRPr/>
            </a:pP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cs typeface="Calibri" panose="020F0502020204030204" pitchFamily="34" charset="0"/>
              </a:rPr>
              <a:t>Unsichtbarkeit (Aufenthalt gebunden an AN-Tätigkeit)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Both"/>
              <a:defRPr/>
            </a:pP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cs typeface="Calibri" panose="020F0502020204030204" pitchFamily="34" charset="0"/>
              </a:rPr>
              <a:t>Fehlende oder falsche Informationen zu Leben und Arbeiten in Deutschland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Both"/>
              <a:defRPr/>
            </a:pP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cs typeface="Calibri" panose="020F0502020204030204" pitchFamily="34" charset="0"/>
              </a:rPr>
              <a:t>Schwierigkeiten beim Zugang zur Unterstützung durch die Arbeitsverwaltung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Both"/>
              <a:defRPr/>
            </a:pP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cs typeface="Calibri" panose="020F0502020204030204" pitchFamily="34" charset="0"/>
              </a:rPr>
              <a:t>Schwierigkeiten beim Zugang zu Gesundheitsversorgung, Familienleistungen, Wohnraum und Sprachkursen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Both"/>
              <a:defRPr/>
            </a:pP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cs typeface="Calibri" panose="020F0502020204030204" pitchFamily="34" charset="0"/>
              </a:rPr>
              <a:t>Arbeitsrechtliche und arbeitsschutzrechtliche Verstöße bis zur schweren Arbeitsausbeutung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30723" name="Grafik 3">
            <a:extLst>
              <a:ext uri="{FF2B5EF4-FFF2-40B4-BE49-F238E27FC236}">
                <a16:creationId xmlns:a16="http://schemas.microsoft.com/office/drawing/2014/main" id="{2E453198-29D8-409F-ACE5-4530F06FB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1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>
            <a:extLst>
              <a:ext uri="{FF2B5EF4-FFF2-40B4-BE49-F238E27FC236}">
                <a16:creationId xmlns:a16="http://schemas.microsoft.com/office/drawing/2014/main" id="{D6C7E079-689F-4C0F-80C3-69B949AFF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1700213"/>
            <a:ext cx="907415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endParaRPr lang="de-DE" altLang="de-DE" sz="1600" i="1">
              <a:solidFill>
                <a:srgbClr val="FF0000"/>
              </a:solidFill>
            </a:endParaRPr>
          </a:p>
        </p:txBody>
      </p:sp>
      <p:pic>
        <p:nvPicPr>
          <p:cNvPr id="28675" name="Grafik 5">
            <a:extLst>
              <a:ext uri="{FF2B5EF4-FFF2-40B4-BE49-F238E27FC236}">
                <a16:creationId xmlns:a16="http://schemas.microsoft.com/office/drawing/2014/main" id="{CF1EE848-6155-43E3-ACE0-FEA111C33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0"/>
            <a:ext cx="4128142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9FB799-7A89-F142-8248-73F359C3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de-DE" altLang="de-DE" sz="2000" b="1" dirty="0">
                <a:solidFill>
                  <a:prstClr val="black"/>
                </a:solidFill>
                <a:latin typeface="BundesSans Regular" panose="020B0002030500000203" pitchFamily="34" charset="0"/>
              </a:rPr>
              <a:t>Arbeitsbereiche</a:t>
            </a:r>
          </a:p>
          <a:p>
            <a:pPr algn="ctr" eaLnBrk="1" hangingPunct="1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de-DE" altLang="de-DE" sz="2000" b="1" dirty="0">
              <a:solidFill>
                <a:prstClr val="black"/>
              </a:solidFill>
              <a:latin typeface="BundesSans Regular" panose="020B0002030500000203" pitchFamily="34" charset="0"/>
            </a:endParaRPr>
          </a:p>
          <a:p>
            <a:pPr marL="514350" indent="-514350">
              <a:spcAft>
                <a:spcPts val="1800"/>
              </a:spcAft>
              <a:buFont typeface="+mj-lt"/>
              <a:buAutoNum type="romanUcPeriod"/>
              <a:defRPr/>
            </a:pPr>
            <a:r>
              <a:rPr lang="de-DE" alt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Information und Unterstützung </a:t>
            </a: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von Unionsbürgerinnen und Unionsbürgern sowie Multiplikatoren (Website, Online-Beratung, Beratungsstellensuche, </a:t>
            </a:r>
            <a:r>
              <a:rPr lang="de-DE" altLang="de-DE" sz="2000" dirty="0" err="1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Social</a:t>
            </a: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 Media-Projekt)</a:t>
            </a:r>
          </a:p>
          <a:p>
            <a:pPr marL="514350" indent="-514350">
              <a:spcAft>
                <a:spcPts val="1800"/>
              </a:spcAft>
              <a:buFont typeface="+mj-lt"/>
              <a:buAutoNum type="romanUcPeriod"/>
              <a:defRPr/>
            </a:pPr>
            <a:r>
              <a:rPr lang="de-DE" alt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Strukturelle/institutionelle Veränderungen </a:t>
            </a: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durch</a:t>
            </a:r>
            <a:r>
              <a:rPr lang="de-DE" alt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Zusammenarbeit mit strategischen Partnern, Vernetzung von Akteuren, Berichte und Empfehlungen</a:t>
            </a:r>
          </a:p>
          <a:p>
            <a:pPr marL="514350" indent="-514350">
              <a:spcAft>
                <a:spcPts val="1800"/>
              </a:spcAft>
              <a:buFont typeface="+mj-lt"/>
              <a:buAutoNum type="romanUcPeriod"/>
              <a:defRPr/>
            </a:pPr>
            <a:r>
              <a:rPr lang="de-DE" altLang="de-DE" sz="2000" b="1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Forschung</a:t>
            </a:r>
            <a:r>
              <a:rPr lang="de-DE" altLang="de-DE" sz="2000" dirty="0">
                <a:solidFill>
                  <a:prstClr val="black"/>
                </a:solidFill>
                <a:latin typeface="BundesSans Regular" panose="020B0002030500000203" pitchFamily="34" charset="0"/>
                <a:ea typeface="ＭＳ Ｐゴシック" panose="020B0600070205080204" pitchFamily="34" charset="-128"/>
              </a:rPr>
              <a:t> durch Beauftragung von Studien und Analysen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Grafik 3">
            <a:extLst>
              <a:ext uri="{FF2B5EF4-FFF2-40B4-BE49-F238E27FC236}">
                <a16:creationId xmlns:a16="http://schemas.microsoft.com/office/drawing/2014/main" id="{B9F52117-046F-4254-91D0-4F80FBBA0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7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1">
            <a:extLst>
              <a:ext uri="{FF2B5EF4-FFF2-40B4-BE49-F238E27FC236}">
                <a16:creationId xmlns:a16="http://schemas.microsoft.com/office/drawing/2014/main" id="{34BC6BB7-C299-394F-B827-535BA3000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795" y="1715264"/>
            <a:ext cx="70831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2000" b="1" dirty="0">
                <a:latin typeface="BundesSans Regular" panose="020B0002030500000203" pitchFamily="34" charset="0"/>
              </a:rPr>
              <a:t>EU-GS agiert in einem großen Netzwerk von Beratungsstellen:</a:t>
            </a:r>
          </a:p>
        </p:txBody>
      </p:sp>
      <p:pic>
        <p:nvPicPr>
          <p:cNvPr id="10" name="Grafik 1">
            <a:extLst>
              <a:ext uri="{FF2B5EF4-FFF2-40B4-BE49-F238E27FC236}">
                <a16:creationId xmlns:a16="http://schemas.microsoft.com/office/drawing/2014/main" id="{5DE7063B-E0CC-EF4F-AE6E-70DC6976D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6" y="2420939"/>
            <a:ext cx="295275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">
            <a:extLst>
              <a:ext uri="{FF2B5EF4-FFF2-40B4-BE49-F238E27FC236}">
                <a16:creationId xmlns:a16="http://schemas.microsoft.com/office/drawing/2014/main" id="{5274161A-964B-8C4E-98A6-C104E6A34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4713" y="2420939"/>
            <a:ext cx="6337300" cy="387798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176213" algn="l"/>
              </a:tabLst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ca. 1.100</a:t>
            </a:r>
            <a:r>
              <a:rPr lang="de-DE" altLang="de-DE" dirty="0">
                <a:latin typeface="BundesSans Regular" panose="020B0002030500000203" pitchFamily="34" charset="0"/>
              </a:rPr>
              <a:t> Migrationsberatungsstellen für Erwachsene (MBE)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ca. 500</a:t>
            </a:r>
            <a:r>
              <a:rPr lang="de-DE" altLang="de-DE" dirty="0">
                <a:latin typeface="BundesSans Regular" panose="020B0002030500000203" pitchFamily="34" charset="0"/>
              </a:rPr>
              <a:t> Jugendmigrationsdienste (JMD)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ca. 200</a:t>
            </a:r>
            <a:r>
              <a:rPr lang="de-DE" altLang="de-DE" dirty="0">
                <a:latin typeface="BundesSans Regular" panose="020B0002030500000203" pitchFamily="34" charset="0"/>
              </a:rPr>
              <a:t> EURES-Beratern in Deutschland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90 </a:t>
            </a:r>
            <a:r>
              <a:rPr lang="de-DE" altLang="de-DE" dirty="0">
                <a:latin typeface="BundesSans Regular" panose="020B0002030500000203" pitchFamily="34" charset="0"/>
              </a:rPr>
              <a:t>Beratungsstellen des IQ Netzwerkes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85</a:t>
            </a:r>
            <a:r>
              <a:rPr lang="de-DE" altLang="de-DE" dirty="0">
                <a:latin typeface="BundesSans Regular" panose="020B0002030500000203" pitchFamily="34" charset="0"/>
              </a:rPr>
              <a:t> EHAP-Beratungsstellen 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latin typeface="BundesSans Regular" panose="020B0002030500000203" pitchFamily="34" charset="0"/>
              </a:rPr>
              <a:t>Weitere Beratungsstellen der </a:t>
            </a:r>
            <a:r>
              <a:rPr lang="de-DE" altLang="de-DE" b="1" dirty="0">
                <a:latin typeface="BundesSans Regular" panose="020B0002030500000203" pitchFamily="34" charset="0"/>
              </a:rPr>
              <a:t>Länder</a:t>
            </a:r>
            <a:r>
              <a:rPr lang="de-DE" altLang="de-DE" dirty="0">
                <a:latin typeface="BundesSans Regular" panose="020B0002030500000203" pitchFamily="34" charset="0"/>
              </a:rPr>
              <a:t> und </a:t>
            </a:r>
            <a:r>
              <a:rPr lang="de-DE" altLang="de-DE" b="1" dirty="0">
                <a:latin typeface="BundesSans Regular" panose="020B0002030500000203" pitchFamily="34" charset="0"/>
              </a:rPr>
              <a:t>Kommunen </a:t>
            </a:r>
            <a:r>
              <a:rPr lang="de-DE" altLang="de-DE" dirty="0">
                <a:latin typeface="BundesSans Regular" panose="020B0002030500000203" pitchFamily="34" charset="0"/>
              </a:rPr>
              <a:t>(u.a. </a:t>
            </a:r>
            <a:r>
              <a:rPr lang="de-DE" altLang="de-DE" b="1" dirty="0">
                <a:latin typeface="BundesSans Regular" panose="020B0002030500000203" pitchFamily="34" charset="0"/>
              </a:rPr>
              <a:t>1.200</a:t>
            </a:r>
            <a:r>
              <a:rPr lang="de-DE" altLang="de-DE" dirty="0">
                <a:latin typeface="BundesSans Regular" panose="020B0002030500000203" pitchFamily="34" charset="0"/>
              </a:rPr>
              <a:t> kommunale Integrationsbeauftragte)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etwa 30 gewerkschaftsnahe </a:t>
            </a:r>
            <a:r>
              <a:rPr lang="de-DE" altLang="de-DE" dirty="0">
                <a:latin typeface="BundesSans Regular" panose="020B0002030500000203" pitchFamily="34" charset="0"/>
              </a:rPr>
              <a:t>Beratungsstellen (Arbeit &amp; Leben, Faire Mobilität)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Botschaften &amp; Migrantenorganisationen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ZAV/BAMF Hotline </a:t>
            </a:r>
            <a:r>
              <a:rPr lang="de-DE" altLang="de-DE" dirty="0">
                <a:latin typeface="BundesSans Regular" panose="020B0002030500000203" pitchFamily="34" charset="0"/>
              </a:rPr>
              <a:t>„Arbeiten und Leben in Deutschland" </a:t>
            </a:r>
          </a:p>
          <a:p>
            <a:pPr marL="176213" indent="-176213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SOLVIT</a:t>
            </a:r>
            <a:r>
              <a:rPr lang="de-DE" altLang="de-DE" dirty="0">
                <a:latin typeface="BundesSans Regular" panose="020B0002030500000203" pitchFamily="34" charset="0"/>
              </a:rPr>
              <a:t> – überörtliche Beratung der EU-Kommission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feld 1">
            <a:extLst>
              <a:ext uri="{FF2B5EF4-FFF2-40B4-BE49-F238E27FC236}">
                <a16:creationId xmlns:a16="http://schemas.microsoft.com/office/drawing/2014/main" id="{F325AF87-F207-4ADF-AA19-6C4BE03AC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9638" y="2571330"/>
            <a:ext cx="5723792" cy="28931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Für EU-Arbeitnehmer/innen: </a:t>
            </a:r>
            <a:r>
              <a:rPr lang="de-DE" altLang="de-DE" dirty="0">
                <a:latin typeface="BundesSans Regular" panose="020B0002030500000203" pitchFamily="34" charset="0"/>
              </a:rPr>
              <a:t>ausführliche Informationen in 11 Sprachen zu Leben und Arbeiten in DE. (Language Switch)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Für Arbeitgeber: </a:t>
            </a:r>
            <a:r>
              <a:rPr lang="de-DE" altLang="de-DE" dirty="0">
                <a:latin typeface="BundesSans Regular" panose="020B0002030500000203" pitchFamily="34" charset="0"/>
              </a:rPr>
              <a:t>Spezielle Informationen zur Beschäftigung  von EU-Arbeitnehmer/innen.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latin typeface="BundesSans Regular" panose="020B0002030500000203" pitchFamily="34" charset="0"/>
              </a:rPr>
              <a:t>Für Experten: </a:t>
            </a:r>
            <a:r>
              <a:rPr lang="de-DE" altLang="de-DE" dirty="0">
                <a:latin typeface="BundesSans Regular" panose="020B0002030500000203" pitchFamily="34" charset="0"/>
              </a:rPr>
              <a:t>Sammlung von Analysen und Rechtsprechung zu Arbeitnehmerfreizügigkeit.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latin typeface="BundesSans Regular" panose="020B0002030500000203" pitchFamily="34" charset="0"/>
              </a:rPr>
              <a:t>Lotsenfunktion zur vereinfachten Handhabung</a:t>
            </a:r>
          </a:p>
          <a:p>
            <a:pPr>
              <a:spcAft>
                <a:spcPts val="600"/>
              </a:spcAft>
              <a:defRPr/>
            </a:pPr>
            <a:endParaRPr lang="de-DE" altLang="de-DE" b="1" dirty="0">
              <a:latin typeface="BundesSans Regular" panose="020B0002030500000203" pitchFamily="34" charset="0"/>
            </a:endParaRPr>
          </a:p>
        </p:txBody>
      </p:sp>
      <p:sp>
        <p:nvSpPr>
          <p:cNvPr id="38915" name="Textfeld 1">
            <a:extLst>
              <a:ext uri="{FF2B5EF4-FFF2-40B4-BE49-F238E27FC236}">
                <a16:creationId xmlns:a16="http://schemas.microsoft.com/office/drawing/2014/main" id="{18A5AF51-E7FC-4D80-A42E-827EDF5E2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142" y="1624747"/>
            <a:ext cx="67649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de-DE" altLang="de-DE" sz="2000" b="1" dirty="0">
                <a:latin typeface="BundesSans Regular" panose="020B0002030500000203" pitchFamily="34" charset="0"/>
              </a:rPr>
              <a:t>Homepage der Gleichbehandlungsstelle EU-Arbeitnehmer :</a:t>
            </a:r>
          </a:p>
        </p:txBody>
      </p:sp>
      <p:pic>
        <p:nvPicPr>
          <p:cNvPr id="38916" name="Grafik 4">
            <a:extLst>
              <a:ext uri="{FF2B5EF4-FFF2-40B4-BE49-F238E27FC236}">
                <a16:creationId xmlns:a16="http://schemas.microsoft.com/office/drawing/2014/main" id="{D7856FE2-5C52-4187-B401-D1218B3F5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6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">
            <a:extLst>
              <a:ext uri="{FF2B5EF4-FFF2-40B4-BE49-F238E27FC236}">
                <a16:creationId xmlns:a16="http://schemas.microsoft.com/office/drawing/2014/main" id="{F6A4CE51-9641-B042-9213-92F029225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08" y="2173348"/>
            <a:ext cx="4228405" cy="359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2ED0A8-BD7D-3F45-822D-144FD03F2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80" y="5029506"/>
            <a:ext cx="4953000" cy="14013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2C978C-7EF2-084D-8F8D-1E50D33B0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8580" y="5226061"/>
            <a:ext cx="3111107" cy="14013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feld 1">
            <a:extLst>
              <a:ext uri="{FF2B5EF4-FFF2-40B4-BE49-F238E27FC236}">
                <a16:creationId xmlns:a16="http://schemas.microsoft.com/office/drawing/2014/main" id="{95E1A191-9030-405C-8101-9E3E3FC6D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6" y="2060576"/>
            <a:ext cx="3959225" cy="1400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Aft>
                <a:spcPts val="600"/>
              </a:spcAft>
              <a:defRPr/>
            </a:pPr>
            <a:r>
              <a:rPr lang="de-DE" altLang="de-DE" sz="1600" b="1" dirty="0">
                <a:latin typeface="BundesSans Regular" panose="020B0002030500000203" pitchFamily="34" charset="0"/>
              </a:rPr>
              <a:t>Beratungsstellensuche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latin typeface="BundesSans Regular" panose="020B0002030500000203" pitchFamily="34" charset="0"/>
              </a:rPr>
              <a:t>Beratungsstellensuche nach Wohnort, Sprache und Thema (über 1.700 registrierte Beratungsstellen, ständig aktualisiert)</a:t>
            </a:r>
          </a:p>
        </p:txBody>
      </p:sp>
      <p:pic>
        <p:nvPicPr>
          <p:cNvPr id="18435" name="Grafik 1">
            <a:extLst>
              <a:ext uri="{FF2B5EF4-FFF2-40B4-BE49-F238E27FC236}">
                <a16:creationId xmlns:a16="http://schemas.microsoft.com/office/drawing/2014/main" id="{D6B500D4-D1C1-4840-8646-6FF0AE1E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4240"/>
          <a:stretch>
            <a:fillRect/>
          </a:stretch>
        </p:blipFill>
        <p:spPr bwMode="auto">
          <a:xfrm>
            <a:off x="1631950" y="1916114"/>
            <a:ext cx="513873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Grafik 3">
            <a:extLst>
              <a:ext uri="{FF2B5EF4-FFF2-40B4-BE49-F238E27FC236}">
                <a16:creationId xmlns:a16="http://schemas.microsoft.com/office/drawing/2014/main" id="{72CE71CA-AD16-E245-BCD9-FB80E2B69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5888"/>
            <a:ext cx="4017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Grafik 1">
            <a:extLst>
              <a:ext uri="{FF2B5EF4-FFF2-40B4-BE49-F238E27FC236}">
                <a16:creationId xmlns:a16="http://schemas.microsoft.com/office/drawing/2014/main" id="{284D352D-73C4-6242-8456-5AA34F2D5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9" y="3721101"/>
            <a:ext cx="3959225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äsentation mit 3D-Würfe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äsentation mit 3D-Würfe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1222</Words>
  <Application>Microsoft Office PowerPoint</Application>
  <PresentationFormat>Breitbild</PresentationFormat>
  <Paragraphs>175</Paragraphs>
  <Slides>17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17</vt:i4>
      </vt:variant>
    </vt:vector>
  </HeadingPairs>
  <TitlesOfParts>
    <vt:vector size="30" baseType="lpstr">
      <vt:lpstr>MS PGothic</vt:lpstr>
      <vt:lpstr>MS PGothic</vt:lpstr>
      <vt:lpstr>Arial</vt:lpstr>
      <vt:lpstr>BundesSans Office</vt:lpstr>
      <vt:lpstr>BundesSans Regular</vt:lpstr>
      <vt:lpstr>BundesSerif Office</vt:lpstr>
      <vt:lpstr>Calibri</vt:lpstr>
      <vt:lpstr>Calibri Light</vt:lpstr>
      <vt:lpstr>TheSans LP5 Plain</vt:lpstr>
      <vt:lpstr>Wingdings</vt:lpstr>
      <vt:lpstr>Office</vt:lpstr>
      <vt:lpstr>1_Präsentation mit 3D-Würfel</vt:lpstr>
      <vt:lpstr>Präsentation mit 3D-Würfel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Projektgruppe AS</dc:title>
  <dc:creator>Molls, Anne</dc:creator>
  <cp:lastModifiedBy>AS3 BW</cp:lastModifiedBy>
  <cp:revision>246</cp:revision>
  <dcterms:created xsi:type="dcterms:W3CDTF">2021-12-16T10:57:14Z</dcterms:created>
  <dcterms:modified xsi:type="dcterms:W3CDTF">2024-11-28T19:57:05Z</dcterms:modified>
</cp:coreProperties>
</file>