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5" r:id="rId5"/>
    <p:sldMasterId id="2147483705" r:id="rId6"/>
  </p:sldMasterIdLst>
  <p:notesMasterIdLst>
    <p:notesMasterId r:id="rId19"/>
  </p:notesMasterIdLst>
  <p:handoutMasterIdLst>
    <p:handoutMasterId r:id="rId20"/>
  </p:handoutMasterIdLst>
  <p:sldIdLst>
    <p:sldId id="257" r:id="rId7"/>
    <p:sldId id="310" r:id="rId8"/>
    <p:sldId id="260" r:id="rId9"/>
    <p:sldId id="321" r:id="rId10"/>
    <p:sldId id="309" r:id="rId11"/>
    <p:sldId id="315" r:id="rId12"/>
    <p:sldId id="324" r:id="rId13"/>
    <p:sldId id="313" r:id="rId14"/>
    <p:sldId id="323" r:id="rId15"/>
    <p:sldId id="319" r:id="rId16"/>
    <p:sldId id="311" r:id="rId17"/>
    <p:sldId id="314" r:id="rId18"/>
  </p:sldIdLst>
  <p:sldSz cx="12239625" cy="6884988"/>
  <p:notesSz cx="6797675" cy="9926638"/>
  <p:custDataLst>
    <p:tags r:id="rId21"/>
  </p:custDataLst>
  <p:defaultTextStyle>
    <a:defPPr>
      <a:defRPr lang="de-DE"/>
    </a:defPPr>
    <a:lvl1pPr marL="0" algn="l" defTabSz="1092799" rtl="0" eaLnBrk="1" latinLnBrk="0" hangingPunct="1">
      <a:defRPr sz="2151" kern="1200">
        <a:solidFill>
          <a:schemeClr val="tx1"/>
        </a:solidFill>
        <a:latin typeface="+mn-lt"/>
        <a:ea typeface="+mn-ea"/>
        <a:cs typeface="+mn-cs"/>
      </a:defRPr>
    </a:lvl1pPr>
    <a:lvl2pPr marL="546400" algn="l" defTabSz="1092799" rtl="0" eaLnBrk="1" latinLnBrk="0" hangingPunct="1">
      <a:defRPr sz="2151" kern="1200">
        <a:solidFill>
          <a:schemeClr val="tx1"/>
        </a:solidFill>
        <a:latin typeface="+mn-lt"/>
        <a:ea typeface="+mn-ea"/>
        <a:cs typeface="+mn-cs"/>
      </a:defRPr>
    </a:lvl2pPr>
    <a:lvl3pPr marL="1092799" algn="l" defTabSz="1092799" rtl="0" eaLnBrk="1" latinLnBrk="0" hangingPunct="1">
      <a:defRPr sz="2151" kern="1200">
        <a:solidFill>
          <a:schemeClr val="tx1"/>
        </a:solidFill>
        <a:latin typeface="+mn-lt"/>
        <a:ea typeface="+mn-ea"/>
        <a:cs typeface="+mn-cs"/>
      </a:defRPr>
    </a:lvl3pPr>
    <a:lvl4pPr marL="1639199" algn="l" defTabSz="1092799" rtl="0" eaLnBrk="1" latinLnBrk="0" hangingPunct="1">
      <a:defRPr sz="2151" kern="1200">
        <a:solidFill>
          <a:schemeClr val="tx1"/>
        </a:solidFill>
        <a:latin typeface="+mn-lt"/>
        <a:ea typeface="+mn-ea"/>
        <a:cs typeface="+mn-cs"/>
      </a:defRPr>
    </a:lvl4pPr>
    <a:lvl5pPr marL="2185599" algn="l" defTabSz="1092799" rtl="0" eaLnBrk="1" latinLnBrk="0" hangingPunct="1">
      <a:defRPr sz="2151" kern="1200">
        <a:solidFill>
          <a:schemeClr val="tx1"/>
        </a:solidFill>
        <a:latin typeface="+mn-lt"/>
        <a:ea typeface="+mn-ea"/>
        <a:cs typeface="+mn-cs"/>
      </a:defRPr>
    </a:lvl5pPr>
    <a:lvl6pPr marL="2731999" algn="l" defTabSz="1092799" rtl="0" eaLnBrk="1" latinLnBrk="0" hangingPunct="1">
      <a:defRPr sz="2151" kern="1200">
        <a:solidFill>
          <a:schemeClr val="tx1"/>
        </a:solidFill>
        <a:latin typeface="+mn-lt"/>
        <a:ea typeface="+mn-ea"/>
        <a:cs typeface="+mn-cs"/>
      </a:defRPr>
    </a:lvl6pPr>
    <a:lvl7pPr marL="3278398" algn="l" defTabSz="1092799" rtl="0" eaLnBrk="1" latinLnBrk="0" hangingPunct="1">
      <a:defRPr sz="2151" kern="1200">
        <a:solidFill>
          <a:schemeClr val="tx1"/>
        </a:solidFill>
        <a:latin typeface="+mn-lt"/>
        <a:ea typeface="+mn-ea"/>
        <a:cs typeface="+mn-cs"/>
      </a:defRPr>
    </a:lvl7pPr>
    <a:lvl8pPr marL="3824798" algn="l" defTabSz="1092799" rtl="0" eaLnBrk="1" latinLnBrk="0" hangingPunct="1">
      <a:defRPr sz="2151" kern="1200">
        <a:solidFill>
          <a:schemeClr val="tx1"/>
        </a:solidFill>
        <a:latin typeface="+mn-lt"/>
        <a:ea typeface="+mn-ea"/>
        <a:cs typeface="+mn-cs"/>
      </a:defRPr>
    </a:lvl8pPr>
    <a:lvl9pPr marL="4371198" algn="l" defTabSz="1092799" rtl="0" eaLnBrk="1" latinLnBrk="0" hangingPunct="1">
      <a:defRPr sz="2151"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E18EE37A-4A18-404D-8509-902734AB0155}">
          <p14:sldIdLst>
            <p14:sldId id="257"/>
            <p14:sldId id="310"/>
            <p14:sldId id="260"/>
            <p14:sldId id="321"/>
            <p14:sldId id="309"/>
            <p14:sldId id="315"/>
            <p14:sldId id="324"/>
            <p14:sldId id="313"/>
            <p14:sldId id="323"/>
            <p14:sldId id="319"/>
            <p14:sldId id="311"/>
            <p14:sldId id="314"/>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g453hGI2GADa11IuoZj7qy2ck0D" initials="@" lastIdx="23" clrIdx="0">
    <p:extLst>
      <p:ext uri="{19B8F6BF-5375-455C-9EA6-DF929625EA0E}">
        <p15:presenceInfo xmlns:p15="http://schemas.microsoft.com/office/powerpoint/2012/main" userId="@@Bg453hGI2GADa11IuoZj7qy2ck0D" providerId="None"/>
      </p:ext>
    </p:extLst>
  </p:cmAuthor>
  <p:cmAuthor id="2" name="Paatsch Alexander" initials="PA" lastIdx="3" clrIdx="1">
    <p:extLst>
      <p:ext uri="{19B8F6BF-5375-455C-9EA6-DF929625EA0E}">
        <p15:presenceInfo xmlns:p15="http://schemas.microsoft.com/office/powerpoint/2012/main" userId="S-1-5-21-4188120786-1267690402-392790447-8639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F2F2F2"/>
    <a:srgbClr val="DBCBB7"/>
    <a:srgbClr val="C7B39D"/>
    <a:srgbClr val="555C73"/>
    <a:srgbClr val="000000"/>
    <a:srgbClr val="7F7F7F"/>
    <a:srgbClr val="E7DCCF"/>
    <a:srgbClr val="67708B"/>
    <a:srgbClr val="CE34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82051" autoAdjust="0"/>
  </p:normalViewPr>
  <p:slideViewPr>
    <p:cSldViewPr snapToGrid="0">
      <p:cViewPr varScale="1">
        <p:scale>
          <a:sx n="86" d="100"/>
          <a:sy n="86" d="100"/>
        </p:scale>
        <p:origin x="1470"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4" d="100"/>
          <a:sy n="64" d="100"/>
        </p:scale>
        <p:origin x="-3149"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2D30F2-81F2-4538-B506-630B294D8E45}" type="doc">
      <dgm:prSet loTypeId="urn:microsoft.com/office/officeart/2005/8/layout/hChevron3" loCatId="process" qsTypeId="urn:microsoft.com/office/officeart/2005/8/quickstyle/simple1" qsCatId="simple" csTypeId="urn:microsoft.com/office/officeart/2005/8/colors/accent2_5" csCatId="accent2" phldr="1"/>
      <dgm:spPr/>
    </dgm:pt>
    <dgm:pt modelId="{A639CCB0-04A4-485E-A354-FB2B748DB9CE}" type="pres">
      <dgm:prSet presAssocID="{542D30F2-81F2-4538-B506-630B294D8E45}" presName="Name0" presStyleCnt="0">
        <dgm:presLayoutVars>
          <dgm:dir/>
          <dgm:resizeHandles val="exact"/>
        </dgm:presLayoutVars>
      </dgm:prSet>
      <dgm:spPr/>
    </dgm:pt>
  </dgm:ptLst>
  <dgm:cxnLst>
    <dgm:cxn modelId="{591E83B0-D773-4AAD-8EBB-DAE7C3649CF5}" type="presOf" srcId="{542D30F2-81F2-4538-B506-630B294D8E45}" destId="{A639CCB0-04A4-485E-A354-FB2B748DB9CE}" srcOrd="0" destOrd="0" presId="urn:microsoft.com/office/officeart/2005/8/layout/hChevron3"/>
  </dgm:cxnLst>
  <dgm:bg/>
  <dgm:whole>
    <a:ln>
      <a:noFill/>
    </a:ln>
  </dgm:whole>
  <dgm:extLst>
    <a:ext uri="http://schemas.microsoft.com/office/drawing/2008/diagram">
      <dsp:dataModelExt xmlns:dsp="http://schemas.microsoft.com/office/drawing/2008/diagram" relId="rId1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1F2C1DB1-0B36-47ED-9F28-C923B0234781}" type="datetimeFigureOut">
              <a:rPr lang="de-DE" smtClean="0"/>
              <a:t>20.11.2023</a:t>
            </a:fld>
            <a:endParaRPr lang="de-DE" dirty="0"/>
          </a:p>
        </p:txBody>
      </p:sp>
      <p:sp>
        <p:nvSpPr>
          <p:cNvPr id="4" name="Fußzeilenplatzhalter 3"/>
          <p:cNvSpPr>
            <a:spLocks noGrp="1"/>
          </p:cNvSpPr>
          <p:nvPr>
            <p:ph type="ftr" sz="quarter" idx="2"/>
          </p:nvPr>
        </p:nvSpPr>
        <p:spPr>
          <a:xfrm>
            <a:off x="1" y="9428583"/>
            <a:ext cx="2945659" cy="496332"/>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411295E3-2A8A-4DE1-8B02-737B037D9940}" type="slidenum">
              <a:rPr lang="de-DE" smtClean="0"/>
              <a:t>‹Nr.›</a:t>
            </a:fld>
            <a:endParaRPr lang="de-DE" dirty="0"/>
          </a:p>
        </p:txBody>
      </p:sp>
    </p:spTree>
    <p:extLst>
      <p:ext uri="{BB962C8B-B14F-4D97-AF65-F5344CB8AC3E}">
        <p14:creationId xmlns:p14="http://schemas.microsoft.com/office/powerpoint/2010/main" val="3740385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C91DEAD1-67E2-4A84-ADC8-A6C72CBA97FB}" type="datetimeFigureOut">
              <a:rPr lang="de-DE" smtClean="0"/>
              <a:t>20.11.2023</a:t>
            </a:fld>
            <a:endParaRPr lang="de-DE" dirty="0"/>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735CFFDD-70F1-45FB-A4BA-81BC635DAB07}" type="slidenum">
              <a:rPr lang="de-DE" smtClean="0"/>
              <a:t>‹Nr.›</a:t>
            </a:fld>
            <a:endParaRPr lang="de-DE" dirty="0"/>
          </a:p>
        </p:txBody>
      </p:sp>
    </p:spTree>
    <p:extLst>
      <p:ext uri="{BB962C8B-B14F-4D97-AF65-F5344CB8AC3E}">
        <p14:creationId xmlns:p14="http://schemas.microsoft.com/office/powerpoint/2010/main" val="1773114545"/>
      </p:ext>
    </p:extLst>
  </p:cSld>
  <p:clrMap bg1="lt1" tx1="dk1" bg2="lt2" tx2="dk2" accent1="accent1" accent2="accent2" accent3="accent3" accent4="accent4" accent5="accent5" accent6="accent6" hlink="hlink" folHlink="folHlink"/>
  <p:notesStyle>
    <a:lvl1pPr marL="0" algn="l" defTabSz="1092799" rtl="0" eaLnBrk="1" latinLnBrk="0" hangingPunct="1">
      <a:defRPr sz="1434" kern="1200">
        <a:solidFill>
          <a:schemeClr val="tx1"/>
        </a:solidFill>
        <a:latin typeface="+mn-lt"/>
        <a:ea typeface="+mn-ea"/>
        <a:cs typeface="+mn-cs"/>
      </a:defRPr>
    </a:lvl1pPr>
    <a:lvl2pPr marL="546400" algn="l" defTabSz="1092799" rtl="0" eaLnBrk="1" latinLnBrk="0" hangingPunct="1">
      <a:defRPr sz="1434" kern="1200">
        <a:solidFill>
          <a:schemeClr val="tx1"/>
        </a:solidFill>
        <a:latin typeface="+mn-lt"/>
        <a:ea typeface="+mn-ea"/>
        <a:cs typeface="+mn-cs"/>
      </a:defRPr>
    </a:lvl2pPr>
    <a:lvl3pPr marL="1092799" algn="l" defTabSz="1092799" rtl="0" eaLnBrk="1" latinLnBrk="0" hangingPunct="1">
      <a:defRPr sz="1434" kern="1200">
        <a:solidFill>
          <a:schemeClr val="tx1"/>
        </a:solidFill>
        <a:latin typeface="+mn-lt"/>
        <a:ea typeface="+mn-ea"/>
        <a:cs typeface="+mn-cs"/>
      </a:defRPr>
    </a:lvl3pPr>
    <a:lvl4pPr marL="1639199" algn="l" defTabSz="1092799" rtl="0" eaLnBrk="1" latinLnBrk="0" hangingPunct="1">
      <a:defRPr sz="1434" kern="1200">
        <a:solidFill>
          <a:schemeClr val="tx1"/>
        </a:solidFill>
        <a:latin typeface="+mn-lt"/>
        <a:ea typeface="+mn-ea"/>
        <a:cs typeface="+mn-cs"/>
      </a:defRPr>
    </a:lvl4pPr>
    <a:lvl5pPr marL="2185599" algn="l" defTabSz="1092799" rtl="0" eaLnBrk="1" latinLnBrk="0" hangingPunct="1">
      <a:defRPr sz="1434" kern="1200">
        <a:solidFill>
          <a:schemeClr val="tx1"/>
        </a:solidFill>
        <a:latin typeface="+mn-lt"/>
        <a:ea typeface="+mn-ea"/>
        <a:cs typeface="+mn-cs"/>
      </a:defRPr>
    </a:lvl5pPr>
    <a:lvl6pPr marL="2731999" algn="l" defTabSz="1092799" rtl="0" eaLnBrk="1" latinLnBrk="0" hangingPunct="1">
      <a:defRPr sz="1434" kern="1200">
        <a:solidFill>
          <a:schemeClr val="tx1"/>
        </a:solidFill>
        <a:latin typeface="+mn-lt"/>
        <a:ea typeface="+mn-ea"/>
        <a:cs typeface="+mn-cs"/>
      </a:defRPr>
    </a:lvl6pPr>
    <a:lvl7pPr marL="3278398" algn="l" defTabSz="1092799" rtl="0" eaLnBrk="1" latinLnBrk="0" hangingPunct="1">
      <a:defRPr sz="1434" kern="1200">
        <a:solidFill>
          <a:schemeClr val="tx1"/>
        </a:solidFill>
        <a:latin typeface="+mn-lt"/>
        <a:ea typeface="+mn-ea"/>
        <a:cs typeface="+mn-cs"/>
      </a:defRPr>
    </a:lvl7pPr>
    <a:lvl8pPr marL="3824798" algn="l" defTabSz="1092799" rtl="0" eaLnBrk="1" latinLnBrk="0" hangingPunct="1">
      <a:defRPr sz="1434" kern="1200">
        <a:solidFill>
          <a:schemeClr val="tx1"/>
        </a:solidFill>
        <a:latin typeface="+mn-lt"/>
        <a:ea typeface="+mn-ea"/>
        <a:cs typeface="+mn-cs"/>
      </a:defRPr>
    </a:lvl8pPr>
    <a:lvl9pPr marL="4371198" algn="l" defTabSz="1092799" rtl="0" eaLnBrk="1" latinLnBrk="0" hangingPunct="1">
      <a:defRPr sz="143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35CFFDD-70F1-45FB-A4BA-81BC635DAB07}" type="slidenum">
              <a:rPr lang="de-DE" smtClean="0"/>
              <a:t>1</a:t>
            </a:fld>
            <a:endParaRPr lang="de-DE" dirty="0"/>
          </a:p>
        </p:txBody>
      </p:sp>
    </p:spTree>
    <p:extLst>
      <p:ext uri="{BB962C8B-B14F-4D97-AF65-F5344CB8AC3E}">
        <p14:creationId xmlns:p14="http://schemas.microsoft.com/office/powerpoint/2010/main" val="2962988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12</a:t>
            </a:fld>
            <a:endParaRPr lang="de-DE" dirty="0"/>
          </a:p>
        </p:txBody>
      </p:sp>
    </p:spTree>
    <p:extLst>
      <p:ext uri="{BB962C8B-B14F-4D97-AF65-F5344CB8AC3E}">
        <p14:creationId xmlns:p14="http://schemas.microsoft.com/office/powerpoint/2010/main" val="478362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1092799"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434" kern="1200" dirty="0">
                <a:solidFill>
                  <a:schemeClr val="tx1"/>
                </a:solidFill>
                <a:effectLst/>
                <a:latin typeface="+mn-lt"/>
                <a:ea typeface="+mn-ea"/>
                <a:cs typeface="+mn-cs"/>
                <a:sym typeface="Wingdings" panose="05000000000000000000" pitchFamily="2" charset="2"/>
              </a:rPr>
              <a:t> </a:t>
            </a:r>
            <a:r>
              <a:rPr lang="de-DE" sz="1434" kern="1200" dirty="0">
                <a:solidFill>
                  <a:schemeClr val="tx1"/>
                </a:solidFill>
                <a:effectLst/>
                <a:latin typeface="+mn-lt"/>
                <a:ea typeface="+mn-ea"/>
                <a:cs typeface="+mn-cs"/>
              </a:rPr>
              <a:t>Das EU-Modellvorhaben wurde gemeinsam von BMAS, deutschem Städtetag und der BA ins Leben gerufen. </a:t>
            </a:r>
          </a:p>
          <a:p>
            <a:pPr marL="0" marR="0" lvl="0" indent="0" algn="l" defTabSz="1092799"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434" kern="1200" dirty="0">
                <a:solidFill>
                  <a:schemeClr val="tx1"/>
                </a:solidFill>
                <a:effectLst/>
                <a:latin typeface="+mn-lt"/>
                <a:ea typeface="+mn-ea"/>
                <a:cs typeface="+mn-cs"/>
                <a:sym typeface="Wingdings" panose="05000000000000000000" pitchFamily="2" charset="2"/>
              </a:rPr>
              <a:t> </a:t>
            </a:r>
            <a:r>
              <a:rPr lang="de-DE" sz="1434" kern="1200" dirty="0">
                <a:solidFill>
                  <a:schemeClr val="tx1"/>
                </a:solidFill>
                <a:effectLst/>
                <a:latin typeface="+mn-lt"/>
                <a:ea typeface="+mn-ea"/>
                <a:cs typeface="+mn-cs"/>
              </a:rPr>
              <a:t>Gemeinsam begleiten und unterstützen sie das Vorhaben entsprechend ihrer Expertisen und Zuständigkeiten und bilden auch die Lenkungsrunde </a:t>
            </a:r>
          </a:p>
          <a:p>
            <a:pPr marL="0" marR="0" lvl="0" indent="0" algn="l" defTabSz="1092799"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434" kern="1200" dirty="0">
                <a:solidFill>
                  <a:schemeClr val="tx1"/>
                </a:solidFill>
                <a:effectLst/>
                <a:latin typeface="+mn-lt"/>
                <a:ea typeface="+mn-ea"/>
                <a:cs typeface="+mn-cs"/>
                <a:sym typeface="Wingdings" panose="05000000000000000000" pitchFamily="2" charset="2"/>
              </a:rPr>
              <a:t> </a:t>
            </a:r>
            <a:r>
              <a:rPr lang="de-DE" sz="1434" kern="1200" dirty="0">
                <a:solidFill>
                  <a:schemeClr val="tx1"/>
                </a:solidFill>
                <a:effectLst/>
                <a:latin typeface="+mn-lt"/>
                <a:ea typeface="+mn-ea"/>
                <a:cs typeface="+mn-cs"/>
              </a:rPr>
              <a:t>Das IAB unterstützt das Vorhaben im Bereich der wissenschaftlichen Begleitung. Zwar führt es selbst die Begleitforschung nicht selbst durch, steht aber durchgängig mit seiner Expertise zur Seite.</a:t>
            </a:r>
          </a:p>
          <a:p>
            <a:pPr marL="285750" indent="-285750">
              <a:buFont typeface="Wingdings" panose="05000000000000000000" pitchFamily="2" charset="2"/>
              <a:buChar char="à"/>
            </a:pPr>
            <a:r>
              <a:rPr lang="de-DE" dirty="0"/>
              <a:t>Das Modellvorhaben soll die Integration von in DE lebenden EU-Bürgerinnen und Bürgen in den deutschen Arbeitsmarkt langfristig verbessern </a:t>
            </a:r>
            <a:r>
              <a:rPr lang="de-DE" dirty="0">
                <a:sym typeface="Wingdings" panose="05000000000000000000" pitchFamily="2" charset="2"/>
              </a:rPr>
              <a:t> dies auf Grundlage der bestehenden gesetzlichen Rahmens</a:t>
            </a:r>
          </a:p>
          <a:p>
            <a:pPr marL="285750" indent="-285750">
              <a:buFont typeface="Wingdings" panose="05000000000000000000" pitchFamily="2" charset="2"/>
              <a:buChar char="à"/>
            </a:pPr>
            <a:r>
              <a:rPr lang="de-DE" dirty="0">
                <a:sym typeface="Wingdings" panose="05000000000000000000" pitchFamily="2" charset="2"/>
              </a:rPr>
              <a:t>Die BA hat die Federführung  INT24 </a:t>
            </a:r>
            <a:endParaRPr lang="de-DE" dirty="0"/>
          </a:p>
          <a:p>
            <a:pPr marL="0" indent="0">
              <a:buFont typeface="Wingdings" panose="05000000000000000000" pitchFamily="2" charset="2"/>
              <a:buNone/>
            </a:pPr>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2</a:t>
            </a:fld>
            <a:endParaRPr lang="de-DE" dirty="0"/>
          </a:p>
        </p:txBody>
      </p:sp>
    </p:spTree>
    <p:extLst>
      <p:ext uri="{BB962C8B-B14F-4D97-AF65-F5344CB8AC3E}">
        <p14:creationId xmlns:p14="http://schemas.microsoft.com/office/powerpoint/2010/main" val="1829183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Wingdings" panose="05000000000000000000" pitchFamily="2" charset="2"/>
              <a:buChar char="à"/>
            </a:pPr>
            <a:r>
              <a:rPr lang="de-DE" dirty="0">
                <a:sym typeface="Wingdings" panose="05000000000000000000" pitchFamily="2" charset="2"/>
              </a:rPr>
              <a:t>Wir möchten mit einem kurzen Überblick über die Ausgangslage beginnen</a:t>
            </a:r>
          </a:p>
          <a:p>
            <a:pPr marL="285750" indent="-285750">
              <a:buFont typeface="Wingdings" panose="05000000000000000000" pitchFamily="2" charset="2"/>
              <a:buChar char="à"/>
            </a:pPr>
            <a:r>
              <a:rPr lang="de-DE" dirty="0">
                <a:sym typeface="Wingdings" panose="05000000000000000000" pitchFamily="2" charset="2"/>
              </a:rPr>
              <a:t>Ziel des Vorhabens ist es  EU-Bürgerinnen und Bürger die bereits in DE sind über verschiedene Ansätze als Fachkräfte zu identifizieren  somit verborgenes Potential aufzudecken bzw. zu gewinnen </a:t>
            </a:r>
          </a:p>
          <a:p>
            <a:pPr marL="285750" indent="-285750">
              <a:buFont typeface="Wingdings" panose="05000000000000000000" pitchFamily="2" charset="2"/>
              <a:buChar char="à"/>
            </a:pPr>
            <a:r>
              <a:rPr lang="de-DE" dirty="0">
                <a:sym typeface="Wingdings" panose="05000000000000000000" pitchFamily="2" charset="2"/>
              </a:rPr>
              <a:t>DE profitiert von EU-Zuwanderung  ist auch auf diese angewiesen, um den Fachkräftebedarf zu decken</a:t>
            </a:r>
          </a:p>
          <a:p>
            <a:pPr marL="285750" indent="-285750">
              <a:buFont typeface="Wingdings" panose="05000000000000000000" pitchFamily="2" charset="2"/>
              <a:buChar char="à"/>
            </a:pPr>
            <a:r>
              <a:rPr lang="de-DE" dirty="0">
                <a:sym typeface="Wingdings" panose="05000000000000000000" pitchFamily="2" charset="2"/>
              </a:rPr>
              <a:t>Größter Teil der Zuwanderung  wird aus EU-Ländern realisiert</a:t>
            </a:r>
          </a:p>
          <a:p>
            <a:pPr marL="285750" indent="-285750">
              <a:buFont typeface="Wingdings" panose="05000000000000000000" pitchFamily="2" charset="2"/>
              <a:buChar char="à"/>
            </a:pPr>
            <a:r>
              <a:rPr lang="de-DE" dirty="0">
                <a:sym typeface="Wingdings" panose="05000000000000000000" pitchFamily="2" charset="2"/>
              </a:rPr>
              <a:t>Umso wichtiger ist es Zugewanderten aus der EU eine qualifikationsadäquate Beschäftigung + bedarfsorientierte Qualifizierung zu ermöglichen  bedeutsam für die Deckung von Bedarfen der Wirtschaft und des Arbeitsmarkts</a:t>
            </a:r>
          </a:p>
          <a:p>
            <a:pPr marL="285750" indent="-285750">
              <a:buFont typeface="Wingdings" panose="05000000000000000000" pitchFamily="2" charset="2"/>
              <a:buChar char="à"/>
            </a:pPr>
            <a:r>
              <a:rPr lang="de-DE" dirty="0">
                <a:sym typeface="Wingdings" panose="05000000000000000000" pitchFamily="2" charset="2"/>
              </a:rPr>
              <a:t>Hierzu müssen zugewanderte EU-Bürgerinnen und Bürger besser erreicht und bestehende Angebote weiterentwickelt werden</a:t>
            </a:r>
          </a:p>
          <a:p>
            <a:pPr marL="285750" indent="-285750">
              <a:buFont typeface="Wingdings" panose="05000000000000000000" pitchFamily="2" charset="2"/>
              <a:buChar char="à"/>
            </a:pPr>
            <a:r>
              <a:rPr lang="de-DE" dirty="0">
                <a:sym typeface="Wingdings" panose="05000000000000000000" pitchFamily="2" charset="2"/>
              </a:rPr>
              <a:t>Das bedeutet bestehende Prozesse müssen kontinuierlich verbessert werden um das Potential der Zielgruppe besser auszuschöpfen</a:t>
            </a:r>
          </a:p>
          <a:p>
            <a:pPr marL="285750" indent="-285750">
              <a:buFont typeface="Wingdings" panose="05000000000000000000" pitchFamily="2" charset="2"/>
              <a:buChar char="à"/>
            </a:pPr>
            <a:r>
              <a:rPr lang="de-DE" dirty="0">
                <a:sym typeface="Wingdings" panose="05000000000000000000" pitchFamily="2" charset="2"/>
              </a:rPr>
              <a:t>Bereits bestehende Prozessstrukturen, Kooperationen mit verschiedenen öffentlichen Einrichtungen und natürlich die erprobte Praxis der Arbeitsverwaltung bilden hierfür eine gute Grundlage</a:t>
            </a:r>
          </a:p>
          <a:p>
            <a:pPr marL="285750" indent="-285750">
              <a:buFont typeface="Wingdings" panose="05000000000000000000" pitchFamily="2" charset="2"/>
              <a:buChar char="à"/>
            </a:pPr>
            <a:r>
              <a:rPr lang="de-DE" dirty="0">
                <a:sym typeface="Wingdings" panose="05000000000000000000" pitchFamily="2" charset="2"/>
              </a:rPr>
              <a:t>Ziel des Vorhabens ist es also vorhandene Ansätze zu identifizieren</a:t>
            </a:r>
          </a:p>
          <a:p>
            <a:pPr marL="285750" indent="-285750">
              <a:buFont typeface="Wingdings" panose="05000000000000000000" pitchFamily="2" charset="2"/>
              <a:buChar char="à"/>
            </a:pPr>
            <a:r>
              <a:rPr lang="de-DE" dirty="0">
                <a:sym typeface="Wingdings" panose="05000000000000000000" pitchFamily="2" charset="2"/>
              </a:rPr>
              <a:t>Und gleichzeitig neue und innovative Ansätze und Prozesse zu entwickeln und zu erproben</a:t>
            </a:r>
          </a:p>
          <a:p>
            <a:pPr marL="285750" indent="-285750">
              <a:buFont typeface="Wingdings" panose="05000000000000000000" pitchFamily="2" charset="2"/>
              <a:buChar char="à"/>
            </a:pPr>
            <a:r>
              <a:rPr lang="de-DE" dirty="0">
                <a:sym typeface="Wingdings" panose="05000000000000000000" pitchFamily="2" charset="2"/>
              </a:rPr>
              <a:t>Damit soll das Potential der in DE lebenden EU-Bürgerinnen und Bürger besser ausgeschöpft werden</a:t>
            </a:r>
          </a:p>
          <a:p>
            <a:pPr marL="285750" indent="-285750">
              <a:buFont typeface="Wingdings" panose="05000000000000000000" pitchFamily="2" charset="2"/>
              <a:buChar char="à"/>
            </a:pPr>
            <a:r>
              <a:rPr lang="de-DE" dirty="0">
                <a:sym typeface="Wingdings" panose="05000000000000000000" pitchFamily="2" charset="2"/>
              </a:rPr>
              <a:t>Das Vorhaben wird wissenschaftlich begleitet</a:t>
            </a:r>
          </a:p>
          <a:p>
            <a:pPr marL="285750" indent="-285750">
              <a:buFont typeface="Wingdings" panose="05000000000000000000" pitchFamily="2" charset="2"/>
              <a:buChar char="à"/>
            </a:pPr>
            <a:r>
              <a:rPr lang="de-DE" dirty="0">
                <a:sym typeface="Wingdings" panose="05000000000000000000" pitchFamily="2" charset="2"/>
              </a:rPr>
              <a:t>Diese Ergebnisse werden allen Dienststellen zur Verfügung gestellt </a:t>
            </a:r>
          </a:p>
          <a:p>
            <a:pPr marL="285750" indent="-285750">
              <a:buFont typeface="Wingdings" panose="05000000000000000000" pitchFamily="2" charset="2"/>
              <a:buChar char="à"/>
            </a:pPr>
            <a:r>
              <a:rPr lang="de-DE" dirty="0">
                <a:sym typeface="Wingdings" panose="05000000000000000000" pitchFamily="2" charset="2"/>
              </a:rPr>
              <a:t>Ziel Transfer von guten Ansätzen auf andere Dienststellen</a:t>
            </a:r>
            <a:endParaRPr lang="de-DE" dirty="0"/>
          </a:p>
          <a:p>
            <a:pPr marL="285750" indent="-285750">
              <a:buFont typeface="Wingdings" panose="05000000000000000000" pitchFamily="2" charset="2"/>
              <a:buChar char="à"/>
            </a:pPr>
            <a:endParaRPr lang="de-DE" dirty="0"/>
          </a:p>
          <a:p>
            <a:pPr marL="0" indent="0">
              <a:buFont typeface="Wingdings" panose="05000000000000000000" pitchFamily="2" charset="2"/>
              <a:buNone/>
            </a:pPr>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3</a:t>
            </a:fld>
            <a:endParaRPr lang="de-DE" dirty="0"/>
          </a:p>
        </p:txBody>
      </p:sp>
    </p:spTree>
    <p:extLst>
      <p:ext uri="{BB962C8B-B14F-4D97-AF65-F5344CB8AC3E}">
        <p14:creationId xmlns:p14="http://schemas.microsoft.com/office/powerpoint/2010/main" val="2113752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5</a:t>
            </a:fld>
            <a:endParaRPr lang="de-DE" dirty="0"/>
          </a:p>
        </p:txBody>
      </p:sp>
    </p:spTree>
    <p:extLst>
      <p:ext uri="{BB962C8B-B14F-4D97-AF65-F5344CB8AC3E}">
        <p14:creationId xmlns:p14="http://schemas.microsoft.com/office/powerpoint/2010/main" val="2484363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Wingdings" panose="05000000000000000000" pitchFamily="2" charset="2"/>
              <a:buChar char="à"/>
            </a:pPr>
            <a:r>
              <a:rPr lang="de-DE" dirty="0"/>
              <a:t>Der Zugang und die Beratungs- und Unterstützungsangebote bieten die größten Hebel zur Ausschöpfung des Potentials</a:t>
            </a:r>
          </a:p>
          <a:p>
            <a:pPr marL="285750" indent="-285750">
              <a:buFont typeface="Wingdings" panose="05000000000000000000" pitchFamily="2" charset="2"/>
              <a:buChar char="à"/>
            </a:pPr>
            <a:r>
              <a:rPr lang="de-DE" dirty="0"/>
              <a:t>2 Hauptthemen mit 4 Arbeitspaketen werden hierbei in den Fokus genommen</a:t>
            </a:r>
          </a:p>
          <a:p>
            <a:pPr marL="285750" indent="-285750">
              <a:buFont typeface="Wingdings" panose="05000000000000000000" pitchFamily="2" charset="2"/>
              <a:buChar char="à"/>
            </a:pPr>
            <a:r>
              <a:rPr lang="de-DE" dirty="0"/>
              <a:t>1 </a:t>
            </a:r>
            <a:r>
              <a:rPr lang="de-DE" dirty="0">
                <a:sym typeface="Wingdings" panose="05000000000000000000" pitchFamily="2" charset="2"/>
              </a:rPr>
              <a:t> Zugang und Erreichbarkeit  Arbeitspakete Ansprache und Erreichbarkeit  </a:t>
            </a:r>
          </a:p>
          <a:p>
            <a:pPr defTabSz="847466">
              <a:defRPr/>
            </a:pPr>
            <a:r>
              <a:rPr lang="de-DE" sz="1600" dirty="0"/>
              <a:t>Ansprache: Niederschwellig, Mehr- bzw. Muttersprachig, Aktive aufsuchende  Beratung, noch kein BA-Kunde*in, Netzwerkarbeit, Mehrsprachige Informationen</a:t>
            </a:r>
          </a:p>
          <a:p>
            <a:pPr defTabSz="847466">
              <a:defRPr/>
            </a:pPr>
            <a:r>
              <a:rPr lang="de-DE" sz="1600" dirty="0"/>
              <a:t>Erreichbarkeit: Digitale Erreichbarkeit (Homepage, Google, </a:t>
            </a:r>
            <a:r>
              <a:rPr lang="de-DE" sz="1600" dirty="0" err="1"/>
              <a:t>Social</a:t>
            </a:r>
            <a:r>
              <a:rPr lang="de-DE" sz="1600" dirty="0"/>
              <a:t> Media), Telefonische Erreichbarkeit (Sprache), Persönliche Erreichbarkeit, Willkommenskultur</a:t>
            </a:r>
          </a:p>
          <a:p>
            <a:pPr defTabSz="847466">
              <a:defRPr/>
            </a:pPr>
            <a:r>
              <a:rPr lang="de-DE" sz="1600" dirty="0">
                <a:sym typeface="Wingdings" panose="05000000000000000000" pitchFamily="2" charset="2"/>
              </a:rPr>
              <a:t> Hauptthema Beratungs- und Unterstützungsangebote mit dem Schwerpunkt  Beratung, Vermittlung, Prozesse und Unterstützung</a:t>
            </a:r>
          </a:p>
          <a:p>
            <a:pPr marL="85725" indent="-85725" defTabSz="847466">
              <a:buFontTx/>
              <a:buChar char="-"/>
              <a:defRPr/>
            </a:pPr>
            <a:r>
              <a:rPr lang="de-DE" sz="1600" dirty="0">
                <a:sym typeface="Wingdings" panose="05000000000000000000" pitchFamily="2" charset="2"/>
              </a:rPr>
              <a:t>Beratung, Vermittlung  </a:t>
            </a:r>
            <a:r>
              <a:rPr lang="de-DE" sz="1600" dirty="0"/>
              <a:t>Dolmetscherhotline, Mehrsprachigkeit, Netzwerkarbeit, Anerkennungsberatung, Beschäftigung entsprechend Qualifikationsniveau</a:t>
            </a:r>
          </a:p>
          <a:p>
            <a:pPr marL="84138" indent="-76200" defTabSz="847466" fontAlgn="auto">
              <a:lnSpc>
                <a:spcPct val="100000"/>
              </a:lnSpc>
              <a:spcBef>
                <a:spcPts val="0"/>
              </a:spcBef>
              <a:spcAft>
                <a:spcPts val="0"/>
              </a:spcAft>
              <a:buFontTx/>
              <a:buChar char="-"/>
              <a:defRPr/>
            </a:pPr>
            <a:r>
              <a:rPr lang="de-DE" sz="1600" dirty="0"/>
              <a:t>Unterstützung </a:t>
            </a:r>
            <a:r>
              <a:rPr lang="de-DE" sz="1600" dirty="0">
                <a:sym typeface="Wingdings" panose="05000000000000000000" pitchFamily="2" charset="2"/>
              </a:rPr>
              <a:t> </a:t>
            </a:r>
            <a:r>
              <a:rPr lang="de-DE" sz="1600" dirty="0"/>
              <a:t>Berufliche Erstqualifikation und Aufwärtsmobilität, Zugang in arbeitsmarktpolitische Maßnahmen, Sprachliche Qualifizierung, Fachliche Qualifizierung, Qualifizierung im Kontext Anerkennungsverfahren</a:t>
            </a:r>
          </a:p>
          <a:p>
            <a:pPr marL="85725" indent="-85725" defTabSz="847466">
              <a:buFontTx/>
              <a:buChar char="-"/>
              <a:defRPr/>
            </a:pPr>
            <a:endParaRPr lang="de-DE" sz="1600" dirty="0"/>
          </a:p>
          <a:p>
            <a:pPr defTabSz="847466">
              <a:defRPr/>
            </a:pPr>
            <a:endParaRPr lang="de-DE" sz="1600" dirty="0"/>
          </a:p>
          <a:p>
            <a:pPr marL="285750" indent="-285750">
              <a:buFont typeface="Wingdings" panose="05000000000000000000" pitchFamily="2" charset="2"/>
              <a:buChar char="à"/>
            </a:pPr>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6</a:t>
            </a:fld>
            <a:endParaRPr lang="de-DE" dirty="0"/>
          </a:p>
        </p:txBody>
      </p:sp>
    </p:spTree>
    <p:extLst>
      <p:ext uri="{BB962C8B-B14F-4D97-AF65-F5344CB8AC3E}">
        <p14:creationId xmlns:p14="http://schemas.microsoft.com/office/powerpoint/2010/main" val="2795400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Wingdings" panose="05000000000000000000" pitchFamily="2" charset="2"/>
              <a:buChar char="à"/>
            </a:pPr>
            <a:r>
              <a:rPr lang="de-DE" dirty="0">
                <a:sym typeface="Wingdings" panose="05000000000000000000" pitchFamily="2" charset="2"/>
              </a:rPr>
              <a:t>Wir möchten mit einem kurzen Überblick über die Ausgangslage beginnen</a:t>
            </a:r>
          </a:p>
          <a:p>
            <a:pPr marL="285750" indent="-285750">
              <a:buFont typeface="Wingdings" panose="05000000000000000000" pitchFamily="2" charset="2"/>
              <a:buChar char="à"/>
            </a:pPr>
            <a:r>
              <a:rPr lang="de-DE" dirty="0">
                <a:sym typeface="Wingdings" panose="05000000000000000000" pitchFamily="2" charset="2"/>
              </a:rPr>
              <a:t>Ziel des Vorhabens ist es  EU-Bürgerinnen und Bürger die bereits in DE sind über verschiedene Ansätze als Fachkräfte zu identifizieren  somit verborgenes Potential aufzudecken bzw. zu gewinnen </a:t>
            </a:r>
          </a:p>
          <a:p>
            <a:pPr marL="285750" indent="-285750">
              <a:buFont typeface="Wingdings" panose="05000000000000000000" pitchFamily="2" charset="2"/>
              <a:buChar char="à"/>
            </a:pPr>
            <a:r>
              <a:rPr lang="de-DE" dirty="0">
                <a:sym typeface="Wingdings" panose="05000000000000000000" pitchFamily="2" charset="2"/>
              </a:rPr>
              <a:t>DE profitiert von EU-Zuwanderung  ist auch auf diese angewiesen, um den Fachkräftebedarf zu decken</a:t>
            </a:r>
          </a:p>
          <a:p>
            <a:pPr marL="285750" indent="-285750">
              <a:buFont typeface="Wingdings" panose="05000000000000000000" pitchFamily="2" charset="2"/>
              <a:buChar char="à"/>
            </a:pPr>
            <a:r>
              <a:rPr lang="de-DE" dirty="0">
                <a:sym typeface="Wingdings" panose="05000000000000000000" pitchFamily="2" charset="2"/>
              </a:rPr>
              <a:t>Größter Teil der Zuwanderung  wird aus EU-Ländern realisiert</a:t>
            </a:r>
          </a:p>
          <a:p>
            <a:pPr marL="285750" indent="-285750">
              <a:buFont typeface="Wingdings" panose="05000000000000000000" pitchFamily="2" charset="2"/>
              <a:buChar char="à"/>
            </a:pPr>
            <a:r>
              <a:rPr lang="de-DE" dirty="0">
                <a:sym typeface="Wingdings" panose="05000000000000000000" pitchFamily="2" charset="2"/>
              </a:rPr>
              <a:t>Umso wichtiger ist es Zugewanderten aus der EU eine qualifikationsadäquate Beschäftigung + bedarfsorientierte Qualifizierung zu ermöglichen  bedeutsam für die Deckung von Bedarfen der Wirtschaft und des Arbeitsmarkts</a:t>
            </a:r>
          </a:p>
          <a:p>
            <a:pPr marL="285750" indent="-285750">
              <a:buFont typeface="Wingdings" panose="05000000000000000000" pitchFamily="2" charset="2"/>
              <a:buChar char="à"/>
            </a:pPr>
            <a:r>
              <a:rPr lang="de-DE" dirty="0">
                <a:sym typeface="Wingdings" panose="05000000000000000000" pitchFamily="2" charset="2"/>
              </a:rPr>
              <a:t>Hierzu müssen zugewanderte EU-Bürgerinnen und Bürger besser erreicht und bestehende Angebote weiterentwickelt werden</a:t>
            </a:r>
          </a:p>
          <a:p>
            <a:pPr marL="285750" indent="-285750">
              <a:buFont typeface="Wingdings" panose="05000000000000000000" pitchFamily="2" charset="2"/>
              <a:buChar char="à"/>
            </a:pPr>
            <a:r>
              <a:rPr lang="de-DE" dirty="0">
                <a:sym typeface="Wingdings" panose="05000000000000000000" pitchFamily="2" charset="2"/>
              </a:rPr>
              <a:t>Das bedeutet bestehende Prozesse müssen kontinuierlich verbessert werden um das Potential der Zielgruppe besser auszuschöpfen</a:t>
            </a:r>
          </a:p>
          <a:p>
            <a:pPr marL="285750" indent="-285750">
              <a:buFont typeface="Wingdings" panose="05000000000000000000" pitchFamily="2" charset="2"/>
              <a:buChar char="à"/>
            </a:pPr>
            <a:r>
              <a:rPr lang="de-DE" dirty="0">
                <a:sym typeface="Wingdings" panose="05000000000000000000" pitchFamily="2" charset="2"/>
              </a:rPr>
              <a:t>Bereits bestehende Prozessstrukturen, Kooperationen mit verschiedenen öffentlichen Einrichtungen und natürlich die erprobte Praxis der Arbeitsverwaltung bilden hierfür eine gute Grundlage</a:t>
            </a:r>
          </a:p>
          <a:p>
            <a:pPr marL="285750" indent="-285750">
              <a:buFont typeface="Wingdings" panose="05000000000000000000" pitchFamily="2" charset="2"/>
              <a:buChar char="à"/>
            </a:pPr>
            <a:r>
              <a:rPr lang="de-DE" dirty="0">
                <a:sym typeface="Wingdings" panose="05000000000000000000" pitchFamily="2" charset="2"/>
              </a:rPr>
              <a:t>Ziel des Vorhabens ist es also vorhandene Ansätze zu identifizieren</a:t>
            </a:r>
          </a:p>
          <a:p>
            <a:pPr marL="285750" indent="-285750">
              <a:buFont typeface="Wingdings" panose="05000000000000000000" pitchFamily="2" charset="2"/>
              <a:buChar char="à"/>
            </a:pPr>
            <a:r>
              <a:rPr lang="de-DE" dirty="0">
                <a:sym typeface="Wingdings" panose="05000000000000000000" pitchFamily="2" charset="2"/>
              </a:rPr>
              <a:t>Und gleichzeitig neue und innovative Ansätze und Prozesse zu entwickeln und zu erproben</a:t>
            </a:r>
          </a:p>
          <a:p>
            <a:pPr marL="285750" indent="-285750">
              <a:buFont typeface="Wingdings" panose="05000000000000000000" pitchFamily="2" charset="2"/>
              <a:buChar char="à"/>
            </a:pPr>
            <a:r>
              <a:rPr lang="de-DE" dirty="0">
                <a:sym typeface="Wingdings" panose="05000000000000000000" pitchFamily="2" charset="2"/>
              </a:rPr>
              <a:t>Damit soll das Potential der in DE lebenden EU-Bürgerinnen und Bürger besser ausgeschöpft werden</a:t>
            </a:r>
          </a:p>
          <a:p>
            <a:pPr marL="285750" indent="-285750">
              <a:buFont typeface="Wingdings" panose="05000000000000000000" pitchFamily="2" charset="2"/>
              <a:buChar char="à"/>
            </a:pPr>
            <a:r>
              <a:rPr lang="de-DE" dirty="0">
                <a:sym typeface="Wingdings" panose="05000000000000000000" pitchFamily="2" charset="2"/>
              </a:rPr>
              <a:t>Das Vorhaben wird wissenschaftlich begleitet</a:t>
            </a:r>
          </a:p>
          <a:p>
            <a:pPr marL="285750" indent="-285750">
              <a:buFont typeface="Wingdings" panose="05000000000000000000" pitchFamily="2" charset="2"/>
              <a:buChar char="à"/>
            </a:pPr>
            <a:r>
              <a:rPr lang="de-DE" dirty="0">
                <a:sym typeface="Wingdings" panose="05000000000000000000" pitchFamily="2" charset="2"/>
              </a:rPr>
              <a:t>Diese Ergebnisse werden allen Dienststellen zur Verfügung gestellt </a:t>
            </a:r>
          </a:p>
          <a:p>
            <a:pPr marL="285750" indent="-285750">
              <a:buFont typeface="Wingdings" panose="05000000000000000000" pitchFamily="2" charset="2"/>
              <a:buChar char="à"/>
            </a:pPr>
            <a:r>
              <a:rPr lang="de-DE" dirty="0">
                <a:sym typeface="Wingdings" panose="05000000000000000000" pitchFamily="2" charset="2"/>
              </a:rPr>
              <a:t>Ziel Transfer von guten Ansätzen auf andere Dienststellen</a:t>
            </a:r>
            <a:endParaRPr lang="de-DE" dirty="0"/>
          </a:p>
          <a:p>
            <a:pPr marL="285750" indent="-285750">
              <a:buFont typeface="Wingdings" panose="05000000000000000000" pitchFamily="2" charset="2"/>
              <a:buChar char="à"/>
            </a:pPr>
            <a:endParaRPr lang="de-DE" dirty="0"/>
          </a:p>
          <a:p>
            <a:pPr marL="0" indent="0">
              <a:buFont typeface="Wingdings" panose="05000000000000000000" pitchFamily="2" charset="2"/>
              <a:buNone/>
            </a:pPr>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7</a:t>
            </a:fld>
            <a:endParaRPr lang="de-DE" dirty="0"/>
          </a:p>
        </p:txBody>
      </p:sp>
    </p:spTree>
    <p:extLst>
      <p:ext uri="{BB962C8B-B14F-4D97-AF65-F5344CB8AC3E}">
        <p14:creationId xmlns:p14="http://schemas.microsoft.com/office/powerpoint/2010/main" val="752075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marR="0" lvl="0" indent="-285750" algn="l" defTabSz="1092799" rtl="0" eaLnBrk="1" fontAlgn="auto" latinLnBrk="0" hangingPunct="1">
              <a:lnSpc>
                <a:spcPct val="100000"/>
              </a:lnSpc>
              <a:spcBef>
                <a:spcPts val="0"/>
              </a:spcBef>
              <a:spcAft>
                <a:spcPts val="0"/>
              </a:spcAft>
              <a:buClrTx/>
              <a:buSzTx/>
              <a:buFont typeface="Wingdings" panose="05000000000000000000" pitchFamily="2" charset="2"/>
              <a:buChar char="à"/>
              <a:tabLst/>
              <a:defRPr/>
            </a:pPr>
            <a:endParaRPr lang="de-DE" dirty="0"/>
          </a:p>
          <a:p>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8</a:t>
            </a:fld>
            <a:endParaRPr lang="de-DE" dirty="0"/>
          </a:p>
        </p:txBody>
      </p:sp>
    </p:spTree>
    <p:extLst>
      <p:ext uri="{BB962C8B-B14F-4D97-AF65-F5344CB8AC3E}">
        <p14:creationId xmlns:p14="http://schemas.microsoft.com/office/powerpoint/2010/main" val="3987795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9</a:t>
            </a:fld>
            <a:endParaRPr lang="de-DE" dirty="0"/>
          </a:p>
        </p:txBody>
      </p:sp>
    </p:spTree>
    <p:extLst>
      <p:ext uri="{BB962C8B-B14F-4D97-AF65-F5344CB8AC3E}">
        <p14:creationId xmlns:p14="http://schemas.microsoft.com/office/powerpoint/2010/main" val="1485273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1092799" rtl="0" eaLnBrk="1" fontAlgn="auto" latinLnBrk="0" hangingPunct="1">
              <a:lnSpc>
                <a:spcPct val="100000"/>
              </a:lnSpc>
              <a:spcBef>
                <a:spcPts val="0"/>
              </a:spcBef>
              <a:spcAft>
                <a:spcPts val="0"/>
              </a:spcAft>
              <a:buClrTx/>
              <a:buSzTx/>
              <a:buFontTx/>
              <a:buNone/>
              <a:tabLst/>
              <a:defRPr/>
            </a:pPr>
            <a:r>
              <a:rPr lang="de-DE" sz="1434" kern="1200" dirty="0">
                <a:solidFill>
                  <a:schemeClr val="tx1"/>
                </a:solidFill>
                <a:effectLst/>
                <a:latin typeface="+mn-lt"/>
                <a:ea typeface="+mn-ea"/>
                <a:cs typeface="+mn-cs"/>
                <a:sym typeface="Wingdings" panose="05000000000000000000" pitchFamily="2" charset="2"/>
              </a:rPr>
              <a:t> </a:t>
            </a:r>
            <a:r>
              <a:rPr lang="de-DE" sz="1434" kern="1200" dirty="0">
                <a:solidFill>
                  <a:schemeClr val="tx1"/>
                </a:solidFill>
                <a:effectLst/>
                <a:latin typeface="+mn-lt"/>
                <a:ea typeface="+mn-ea"/>
                <a:cs typeface="+mn-cs"/>
              </a:rPr>
              <a:t>Übergeordnetes Ziel der Begleitforschung ist es, die in den Modellstandorten entwickelten innovativen Ansätze, Ideen und auch die Erfahrungen mit der Umsetzung zu evaluieren um daraus Handlungsempfehlungen für alle Agenturen für Arbeit und Jobcenter ableiten zu können. </a:t>
            </a:r>
          </a:p>
          <a:p>
            <a:pPr marL="0" marR="0" lvl="0" indent="0" algn="l" defTabSz="1092799" rtl="0" eaLnBrk="1" fontAlgn="auto" latinLnBrk="0" hangingPunct="1">
              <a:lnSpc>
                <a:spcPct val="100000"/>
              </a:lnSpc>
              <a:spcBef>
                <a:spcPts val="0"/>
              </a:spcBef>
              <a:spcAft>
                <a:spcPts val="0"/>
              </a:spcAft>
              <a:buClrTx/>
              <a:buSzTx/>
              <a:buFontTx/>
              <a:buNone/>
              <a:tabLst/>
              <a:defRPr/>
            </a:pPr>
            <a:r>
              <a:rPr lang="de-DE" sz="1434" kern="1200" dirty="0">
                <a:solidFill>
                  <a:schemeClr val="tx1"/>
                </a:solidFill>
                <a:effectLst/>
                <a:latin typeface="+mn-lt"/>
                <a:ea typeface="+mn-ea"/>
                <a:cs typeface="+mn-cs"/>
                <a:sym typeface="Wingdings" panose="05000000000000000000" pitchFamily="2" charset="2"/>
              </a:rPr>
              <a:t> </a:t>
            </a:r>
            <a:r>
              <a:rPr lang="de-DE" sz="1434" kern="1200" dirty="0">
                <a:solidFill>
                  <a:schemeClr val="tx1"/>
                </a:solidFill>
                <a:effectLst/>
                <a:latin typeface="+mn-lt"/>
                <a:ea typeface="+mn-ea"/>
                <a:cs typeface="+mn-cs"/>
              </a:rPr>
              <a:t>Die Begleitforschung wird die Modelldienststellen intensiv zu begleiten</a:t>
            </a:r>
          </a:p>
          <a:p>
            <a:pPr lvl="0"/>
            <a:r>
              <a:rPr lang="de-DE" sz="1434" kern="1200" dirty="0">
                <a:solidFill>
                  <a:schemeClr val="tx1"/>
                </a:solidFill>
                <a:effectLst/>
                <a:latin typeface="+mn-lt"/>
                <a:ea typeface="+mn-ea"/>
                <a:cs typeface="+mn-cs"/>
                <a:sym typeface="Wingdings" panose="05000000000000000000" pitchFamily="2" charset="2"/>
              </a:rPr>
              <a:t> </a:t>
            </a:r>
            <a:r>
              <a:rPr lang="de-DE" sz="1434" kern="1200" dirty="0">
                <a:solidFill>
                  <a:schemeClr val="tx1"/>
                </a:solidFill>
                <a:effectLst/>
                <a:latin typeface="+mn-lt"/>
                <a:ea typeface="+mn-ea"/>
                <a:cs typeface="+mn-cs"/>
              </a:rPr>
              <a:t>Die Umsetzungen der Vorhaben können schon begonnen haben oder auch erst neu beginnen </a:t>
            </a:r>
          </a:p>
          <a:p>
            <a:pPr marL="285750" lvl="0" indent="-285750">
              <a:buFont typeface="Wingdings" panose="05000000000000000000" pitchFamily="2" charset="2"/>
              <a:buChar char="à"/>
            </a:pPr>
            <a:r>
              <a:rPr lang="de-DE" sz="1434" kern="1200" dirty="0">
                <a:solidFill>
                  <a:schemeClr val="tx1"/>
                </a:solidFill>
                <a:effectLst/>
                <a:latin typeface="+mn-lt"/>
                <a:ea typeface="+mn-ea"/>
                <a:cs typeface="+mn-cs"/>
              </a:rPr>
              <a:t>Das heißt auch bereits etablierte innovative Ansätze werden betrachtet </a:t>
            </a:r>
          </a:p>
          <a:p>
            <a:pPr marL="285750" lvl="0" indent="-285750">
              <a:buFont typeface="Wingdings" panose="05000000000000000000" pitchFamily="2" charset="2"/>
              <a:buChar char="à"/>
            </a:pPr>
            <a:r>
              <a:rPr lang="de-DE" sz="1434" kern="1200" dirty="0">
                <a:solidFill>
                  <a:schemeClr val="tx1"/>
                </a:solidFill>
                <a:effectLst/>
                <a:latin typeface="+mn-lt"/>
                <a:ea typeface="+mn-ea"/>
                <a:cs typeface="+mn-cs"/>
                <a:sym typeface="Wingdings" panose="05000000000000000000" pitchFamily="2" charset="2"/>
              </a:rPr>
              <a:t>Wird extern ausgeschrieben und bis </a:t>
            </a:r>
            <a:r>
              <a:rPr lang="de-DE" sz="1434" kern="1200" dirty="0">
                <a:solidFill>
                  <a:schemeClr val="tx1"/>
                </a:solidFill>
                <a:effectLst/>
                <a:latin typeface="+mn-lt"/>
                <a:ea typeface="+mn-ea"/>
                <a:cs typeface="+mn-cs"/>
              </a:rPr>
              <a:t>zum 4. Quartal 2023 vergeben werden </a:t>
            </a:r>
            <a:r>
              <a:rPr lang="de-DE" sz="1434" kern="1200" dirty="0">
                <a:solidFill>
                  <a:schemeClr val="tx1"/>
                </a:solidFill>
                <a:effectLst/>
                <a:latin typeface="+mn-lt"/>
                <a:ea typeface="+mn-ea"/>
                <a:cs typeface="+mn-cs"/>
                <a:sym typeface="Wingdings" panose="05000000000000000000" pitchFamily="2" charset="2"/>
              </a:rPr>
              <a:t> Interviews und Beobachtung lokaler Abläufe </a:t>
            </a:r>
          </a:p>
          <a:p>
            <a:pPr marL="285750" lvl="0" indent="-285750">
              <a:buFont typeface="Wingdings" panose="05000000000000000000" pitchFamily="2" charset="2"/>
              <a:buChar char="à"/>
            </a:pPr>
            <a:r>
              <a:rPr lang="de-DE" sz="1434" kern="1200" dirty="0">
                <a:solidFill>
                  <a:schemeClr val="tx1"/>
                </a:solidFill>
                <a:effectLst/>
                <a:latin typeface="+mn-lt"/>
                <a:ea typeface="+mn-ea"/>
                <a:cs typeface="+mn-cs"/>
              </a:rPr>
              <a:t>Die Begleitforschung wird Modellcharakter und Übertragbarkeit der lokalen Ansätze diskutieren und eine Verallgemeinerbarkeit der Befunde und Modelle für andere Standorte evaluieren. </a:t>
            </a:r>
          </a:p>
          <a:p>
            <a:pPr lvl="0"/>
            <a:r>
              <a:rPr lang="de-DE" sz="1434" kern="1200" dirty="0">
                <a:solidFill>
                  <a:schemeClr val="tx1"/>
                </a:solidFill>
                <a:effectLst/>
                <a:latin typeface="+mn-lt"/>
                <a:ea typeface="+mn-ea"/>
                <a:cs typeface="+mn-cs"/>
                <a:sym typeface="Wingdings" panose="05000000000000000000" pitchFamily="2" charset="2"/>
              </a:rPr>
              <a:t></a:t>
            </a:r>
            <a:r>
              <a:rPr lang="de-DE" sz="1434" kern="1200" dirty="0">
                <a:solidFill>
                  <a:schemeClr val="tx1"/>
                </a:solidFill>
                <a:effectLst/>
                <a:latin typeface="+mn-lt"/>
                <a:ea typeface="+mn-ea"/>
                <a:cs typeface="+mn-cs"/>
              </a:rPr>
              <a:t> Ergebnisse bis April 2026 in schriftlicher Form </a:t>
            </a:r>
            <a:r>
              <a:rPr lang="de-DE" sz="1434" kern="1200" dirty="0">
                <a:solidFill>
                  <a:schemeClr val="tx1"/>
                </a:solidFill>
                <a:effectLst/>
                <a:latin typeface="+mn-lt"/>
                <a:ea typeface="+mn-ea"/>
                <a:cs typeface="+mn-cs"/>
                <a:sym typeface="Wingdings" panose="05000000000000000000" pitchFamily="2" charset="2"/>
              </a:rPr>
              <a:t></a:t>
            </a:r>
            <a:r>
              <a:rPr lang="de-DE" sz="1434" kern="1200" dirty="0">
                <a:solidFill>
                  <a:schemeClr val="tx1"/>
                </a:solidFill>
                <a:effectLst/>
                <a:latin typeface="+mn-lt"/>
                <a:ea typeface="+mn-ea"/>
                <a:cs typeface="+mn-cs"/>
              </a:rPr>
              <a:t> mit Handlungsempfehlungen für die Fläche </a:t>
            </a:r>
          </a:p>
          <a:p>
            <a:endParaRPr lang="de-DE" dirty="0"/>
          </a:p>
        </p:txBody>
      </p:sp>
      <p:sp>
        <p:nvSpPr>
          <p:cNvPr id="4" name="Foliennummernplatzhalter 3"/>
          <p:cNvSpPr>
            <a:spLocks noGrp="1"/>
          </p:cNvSpPr>
          <p:nvPr>
            <p:ph type="sldNum" sz="quarter" idx="5"/>
          </p:nvPr>
        </p:nvSpPr>
        <p:spPr/>
        <p:txBody>
          <a:bodyPr/>
          <a:lstStyle/>
          <a:p>
            <a:fld id="{735CFFDD-70F1-45FB-A4BA-81BC635DAB07}" type="slidenum">
              <a:rPr lang="de-DE" smtClean="0"/>
              <a:t>11</a:t>
            </a:fld>
            <a:endParaRPr lang="de-DE" dirty="0"/>
          </a:p>
        </p:txBody>
      </p:sp>
    </p:spTree>
    <p:extLst>
      <p:ext uri="{BB962C8B-B14F-4D97-AF65-F5344CB8AC3E}">
        <p14:creationId xmlns:p14="http://schemas.microsoft.com/office/powerpoint/2010/main" val="39032150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p:spTree>
      <p:nvGrpSpPr>
        <p:cNvPr id="1" name=""/>
        <p:cNvGrpSpPr/>
        <p:nvPr/>
      </p:nvGrpSpPr>
      <p:grpSpPr>
        <a:xfrm>
          <a:off x="0" y="0"/>
          <a:ext cx="0" cy="0"/>
          <a:chOff x="0" y="0"/>
          <a:chExt cx="0" cy="0"/>
        </a:xfrm>
      </p:grpSpPr>
      <p:pic>
        <p:nvPicPr>
          <p:cNvPr id="12"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000"/>
            <a:ext cx="12149999" cy="338347"/>
          </a:xfrm>
          <a:prstGeom prst="rect">
            <a:avLst/>
          </a:prstGeom>
        </p:spPr>
      </p:pic>
      <p:sp>
        <p:nvSpPr>
          <p:cNvPr id="14" name="Textplatzhalter 5" descr="Platzhalter für Thema/Version/Datum." title="Platzhalter Textfeld"/>
          <p:cNvSpPr>
            <a:spLocks noGrp="1"/>
          </p:cNvSpPr>
          <p:nvPr>
            <p:ph type="body" sz="quarter" idx="14" hasCustomPrompt="1"/>
          </p:nvPr>
        </p:nvSpPr>
        <p:spPr>
          <a:xfrm>
            <a:off x="360000" y="136800"/>
            <a:ext cx="10800000" cy="247133"/>
          </a:xfrm>
          <a:prstGeom prst="rect">
            <a:avLst/>
          </a:prstGeom>
        </p:spPr>
        <p:txBody>
          <a:bodyPr lIns="0" tIns="0" rIns="0" bIns="0" anchor="ctr" anchorCtr="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24" name="Bildplatzhalter 31" descr="Platzhalter für ein Bild." title="Bildplatzhalter"/>
          <p:cNvSpPr>
            <a:spLocks noGrp="1"/>
          </p:cNvSpPr>
          <p:nvPr>
            <p:ph type="pic" sz="quarter" idx="11" hasCustomPrompt="1"/>
          </p:nvPr>
        </p:nvSpPr>
        <p:spPr>
          <a:xfrm>
            <a:off x="90000" y="457200"/>
            <a:ext cx="12150000" cy="563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p:ph type="title" hasCustomPrompt="1"/>
          </p:nvPr>
        </p:nvSpPr>
        <p:spPr>
          <a:xfrm>
            <a:off x="90000" y="1983600"/>
            <a:ext cx="4140000" cy="1748510"/>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p:ph type="body" sz="quarter" idx="16" hasCustomPrompt="1"/>
          </p:nvPr>
        </p:nvSpPr>
        <p:spPr>
          <a:xfrm>
            <a:off x="90000" y="3733200"/>
            <a:ext cx="4140000" cy="808459"/>
          </a:xfrm>
          <a:prstGeom prst="rect">
            <a:avLst/>
          </a:prstGeom>
          <a:solidFill>
            <a:schemeClr val="bg1">
              <a:alpha val="75000"/>
            </a:schemeClr>
          </a:solidFill>
        </p:spPr>
        <p:txBody>
          <a:bodyPr wrap="square" lIns="270000" tIns="72000" rIns="270000" bIns="180000">
            <a:spAutoFit/>
          </a:bodyPr>
          <a:lstStyle>
            <a:lvl1pPr marL="0" indent="0">
              <a:buNone/>
              <a:defRPr sz="1800" baseline="0"/>
            </a:lvl1pPr>
          </a:lstStyle>
          <a:p>
            <a:pPr lvl="0"/>
            <a:r>
              <a:rPr lang="de-DE" dirty="0" err="1"/>
              <a:t>Subline</a:t>
            </a:r>
            <a:r>
              <a:rPr lang="de-DE" dirty="0"/>
              <a:t> nutzbar für zusätzliche Informationen.</a:t>
            </a:r>
          </a:p>
        </p:txBody>
      </p:sp>
    </p:spTree>
    <p:extLst>
      <p:ext uri="{BB962C8B-B14F-4D97-AF65-F5344CB8AC3E}">
        <p14:creationId xmlns:p14="http://schemas.microsoft.com/office/powerpoint/2010/main" val="3783483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rennfolie mit Bild">
    <p:spTree>
      <p:nvGrpSpPr>
        <p:cNvPr id="1" name=""/>
        <p:cNvGrpSpPr/>
        <p:nvPr/>
      </p:nvGrpSpPr>
      <p:grpSpPr>
        <a:xfrm>
          <a:off x="0" y="0"/>
          <a:ext cx="0" cy="0"/>
          <a:chOff x="0" y="0"/>
          <a:chExt cx="0" cy="0"/>
        </a:xfrm>
      </p:grpSpPr>
      <p:pic>
        <p:nvPicPr>
          <p:cNvPr id="10" name="Grafik 9" descr="Roter Farbverlauf." title="Hintergrund"/>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89999" y="5403180"/>
            <a:ext cx="12150000" cy="1481808"/>
          </a:xfrm>
          <a:prstGeom prst="rect">
            <a:avLst/>
          </a:prstGeom>
        </p:spPr>
      </p:pic>
      <p:sp>
        <p:nvSpPr>
          <p:cNvPr id="15" name="Titel 13" descr="Platzhalter für den Titel der Folie." title="Titelplatzhalter"/>
          <p:cNvSpPr>
            <a:spLocks noGrp="1"/>
          </p:cNvSpPr>
          <p:nvPr>
            <p:ph type="title" hasCustomPrompt="1"/>
          </p:nvPr>
        </p:nvSpPr>
        <p:spPr>
          <a:xfrm>
            <a:off x="590400" y="5516710"/>
            <a:ext cx="11015663" cy="860624"/>
          </a:xfrm>
        </p:spPr>
        <p:txBody>
          <a:bodyPr/>
          <a:lstStyle>
            <a:lvl1pPr>
              <a:defRPr>
                <a:solidFill>
                  <a:schemeClr val="bg1"/>
                </a:solidFill>
              </a:defRPr>
            </a:lvl1pPr>
          </a:lstStyle>
          <a:p>
            <a:r>
              <a:rPr lang="de-DE" dirty="0"/>
              <a:t>Hier steht Ihre Kapitelheadline</a:t>
            </a:r>
            <a:br>
              <a:rPr lang="de-DE" dirty="0"/>
            </a:br>
            <a:r>
              <a:rPr lang="de-DE" dirty="0"/>
              <a:t>mit bis zu zwei </a:t>
            </a:r>
            <a:r>
              <a:rPr lang="de-DE" noProof="0" dirty="0"/>
              <a:t>Zeilen</a:t>
            </a:r>
            <a:endParaRPr lang="de-DE" dirty="0"/>
          </a:p>
        </p:txBody>
      </p:sp>
      <p:sp>
        <p:nvSpPr>
          <p:cNvPr id="12" name="Textplatzhalter 5" descr="Platzhalter für die Subheadline." title="Subheadlineplatzhalter"/>
          <p:cNvSpPr>
            <a:spLocks noGrp="1"/>
          </p:cNvSpPr>
          <p:nvPr>
            <p:ph type="body" sz="quarter" idx="18" hasCustomPrompt="1"/>
          </p:nvPr>
        </p:nvSpPr>
        <p:spPr>
          <a:xfrm>
            <a:off x="590400" y="6408338"/>
            <a:ext cx="11016294" cy="289165"/>
          </a:xfrm>
          <a:prstGeom prst="rect">
            <a:avLst/>
          </a:prstGeom>
        </p:spPr>
        <p:txBody>
          <a:bodyPr lIns="90000" tIns="0" rIns="0" bIns="0">
            <a:noAutofit/>
          </a:bodyPr>
          <a:lstStyle>
            <a:lvl1pPr marL="0" indent="0">
              <a:spcBef>
                <a:spcPts val="0"/>
              </a:spcBef>
              <a:spcAft>
                <a:spcPts val="0"/>
              </a:spcAft>
              <a:buNone/>
              <a:defRPr sz="15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a:t>
            </a:r>
          </a:p>
        </p:txBody>
      </p:sp>
      <p:sp>
        <p:nvSpPr>
          <p:cNvPr id="13" name="Bildplatzhalter 16" descr="Platzhalter für ein Bild." title="Bildplatzhalter"/>
          <p:cNvSpPr>
            <a:spLocks noGrp="1"/>
          </p:cNvSpPr>
          <p:nvPr>
            <p:ph type="pic" sz="quarter" idx="19" hasCustomPrompt="1"/>
          </p:nvPr>
        </p:nvSpPr>
        <p:spPr>
          <a:xfrm>
            <a:off x="89999" y="90354"/>
            <a:ext cx="12150000" cy="5313600"/>
          </a:xfrm>
          <a:prstGeom prst="snipRoundRect">
            <a:avLst>
              <a:gd name="adj1" fmla="val 4940"/>
              <a:gd name="adj2" fmla="val 0"/>
            </a:avLst>
          </a:prstGeom>
        </p:spPr>
        <p:txBody>
          <a:bodyPr>
            <a:normAutofit/>
          </a:bodyPr>
          <a:lstStyle>
            <a:lvl1pPr marL="0" indent="0">
              <a:buNone/>
              <a:defRPr sz="1200"/>
            </a:lvl1pPr>
          </a:lstStyle>
          <a:p>
            <a:r>
              <a:rPr lang="en-US" dirty="0" err="1"/>
              <a:t>Bild</a:t>
            </a:r>
            <a:r>
              <a:rPr lang="en-US" dirty="0"/>
              <a:t> </a:t>
            </a:r>
            <a:r>
              <a:rPr lang="en-US" dirty="0" err="1"/>
              <a:t>einfügen</a:t>
            </a:r>
            <a:endParaRPr lang="de-DE" dirty="0"/>
          </a:p>
        </p:txBody>
      </p:sp>
    </p:spTree>
    <p:extLst>
      <p:ext uri="{BB962C8B-B14F-4D97-AF65-F5344CB8AC3E}">
        <p14:creationId xmlns:p14="http://schemas.microsoft.com/office/powerpoint/2010/main" val="2405003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rennfolie ohne Bild">
    <p:spTree>
      <p:nvGrpSpPr>
        <p:cNvPr id="1" name=""/>
        <p:cNvGrpSpPr/>
        <p:nvPr/>
      </p:nvGrpSpPr>
      <p:grpSpPr>
        <a:xfrm>
          <a:off x="0" y="0"/>
          <a:ext cx="0" cy="0"/>
          <a:chOff x="0" y="0"/>
          <a:chExt cx="0" cy="0"/>
        </a:xfrm>
      </p:grpSpPr>
      <p:pic>
        <p:nvPicPr>
          <p:cNvPr id="6" name="Grafik 5" descr="Roter Farbverlauf mit dem Signet der BA." title="Hintergrund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89999" y="90975"/>
            <a:ext cx="12150000" cy="6800112"/>
          </a:xfrm>
          <a:prstGeom prst="rect">
            <a:avLst/>
          </a:prstGeom>
        </p:spPr>
      </p:pic>
      <p:sp>
        <p:nvSpPr>
          <p:cNvPr id="7" name="Titel 6" descr="Platzhalter für den Titel der Folie." title="Titelplatzhalter"/>
          <p:cNvSpPr>
            <a:spLocks noGrp="1"/>
          </p:cNvSpPr>
          <p:nvPr>
            <p:ph type="title" hasCustomPrompt="1"/>
          </p:nvPr>
        </p:nvSpPr>
        <p:spPr>
          <a:xfrm>
            <a:off x="665999" y="2742449"/>
            <a:ext cx="10800000" cy="972541"/>
          </a:xfrm>
        </p:spPr>
        <p:txBody>
          <a:bodyPr lIns="0" tIns="0" rIns="0" bIns="0" anchor="t" anchorCtr="0">
            <a:noAutofit/>
          </a:bodyPr>
          <a:lstStyle>
            <a:lvl1pPr>
              <a:defRPr sz="3000" baseline="0">
                <a:solidFill>
                  <a:schemeClr val="bg1"/>
                </a:solidFill>
              </a:defRPr>
            </a:lvl1pPr>
          </a:lstStyle>
          <a:p>
            <a:r>
              <a:rPr lang="de-DE" dirty="0"/>
              <a:t>Hier steht Ihre Kapitelheadline mit bis zu zwei Zeilen.</a:t>
            </a:r>
          </a:p>
        </p:txBody>
      </p:sp>
      <p:sp>
        <p:nvSpPr>
          <p:cNvPr id="8" name="Textplatzhalter 5" descr="Platzhalter für die Subheadline." title="Subheadlineplatzhalter"/>
          <p:cNvSpPr>
            <a:spLocks noGrp="1"/>
          </p:cNvSpPr>
          <p:nvPr>
            <p:ph type="body" sz="quarter" idx="15" hasCustomPrompt="1"/>
          </p:nvPr>
        </p:nvSpPr>
        <p:spPr>
          <a:xfrm>
            <a:off x="666000" y="3787693"/>
            <a:ext cx="10800000" cy="539868"/>
          </a:xfrm>
          <a:prstGeom prst="rect">
            <a:avLst/>
          </a:prstGeom>
        </p:spPr>
        <p:txBody>
          <a:bodyPr lIns="0" tIns="0" rIns="0" bIns="0">
            <a:noAutofit/>
          </a:bodyPr>
          <a:lstStyle>
            <a:lvl1pPr marL="0" indent="0">
              <a:spcBef>
                <a:spcPts val="0"/>
              </a:spcBef>
              <a:spcAft>
                <a:spcPts val="0"/>
              </a:spcAft>
              <a:buNone/>
              <a:defRPr sz="15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Tree>
    <p:extLst>
      <p:ext uri="{BB962C8B-B14F-4D97-AF65-F5344CB8AC3E}">
        <p14:creationId xmlns:p14="http://schemas.microsoft.com/office/powerpoint/2010/main" val="2096020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rennfolie ohne Bild - Schmaler Header">
    <p:spTree>
      <p:nvGrpSpPr>
        <p:cNvPr id="1" name=""/>
        <p:cNvGrpSpPr/>
        <p:nvPr/>
      </p:nvGrpSpPr>
      <p:grpSpPr>
        <a:xfrm>
          <a:off x="0" y="0"/>
          <a:ext cx="0" cy="0"/>
          <a:chOff x="0" y="0"/>
          <a:chExt cx="0" cy="0"/>
        </a:xfrm>
      </p:grpSpPr>
      <p:pic>
        <p:nvPicPr>
          <p:cNvPr id="5"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828"/>
            <a:ext cx="12149999" cy="338347"/>
          </a:xfrm>
          <a:prstGeom prst="rect">
            <a:avLst/>
          </a:prstGeom>
        </p:spPr>
      </p:pic>
      <p:sp>
        <p:nvSpPr>
          <p:cNvPr id="7" name="Titel 6" descr="Platzhalter für den Titel der Folie." title="Titelplatzhalter"/>
          <p:cNvSpPr>
            <a:spLocks noGrp="1"/>
          </p:cNvSpPr>
          <p:nvPr>
            <p:ph type="title" hasCustomPrompt="1"/>
          </p:nvPr>
        </p:nvSpPr>
        <p:spPr>
          <a:xfrm>
            <a:off x="665999" y="2742449"/>
            <a:ext cx="10800000" cy="972541"/>
          </a:xfrm>
        </p:spPr>
        <p:txBody>
          <a:bodyPr lIns="0" tIns="0" rIns="0" bIns="0" anchor="t" anchorCtr="0">
            <a:noAutofit/>
          </a:bodyPr>
          <a:lstStyle>
            <a:lvl1pPr>
              <a:defRPr sz="3000" baseline="0">
                <a:solidFill>
                  <a:schemeClr val="tx1"/>
                </a:solidFill>
              </a:defRPr>
            </a:lvl1pPr>
          </a:lstStyle>
          <a:p>
            <a:r>
              <a:rPr lang="de-DE" dirty="0"/>
              <a:t>Hier steht Ihre Kapitelheadline mit bis zu zwei Zeilen.</a:t>
            </a:r>
          </a:p>
        </p:txBody>
      </p:sp>
      <p:sp>
        <p:nvSpPr>
          <p:cNvPr id="8" name="Textplatzhalter 5" descr="Platzhalter für die Subheadline." title="Subheadlineplatzhalter"/>
          <p:cNvSpPr>
            <a:spLocks noGrp="1"/>
          </p:cNvSpPr>
          <p:nvPr>
            <p:ph type="body" sz="quarter" idx="15" hasCustomPrompt="1"/>
          </p:nvPr>
        </p:nvSpPr>
        <p:spPr>
          <a:xfrm>
            <a:off x="666000" y="3787693"/>
            <a:ext cx="10800000" cy="539868"/>
          </a:xfrm>
          <a:prstGeom prst="rect">
            <a:avLst/>
          </a:prstGeom>
        </p:spPr>
        <p:txBody>
          <a:bodyPr lIns="0" tIns="0" rIns="0" bIns="0">
            <a:noAutofit/>
          </a:bodyPr>
          <a:lstStyle>
            <a:lvl1pPr marL="0" indent="0">
              <a:spcBef>
                <a:spcPts val="0"/>
              </a:spcBef>
              <a:spcAft>
                <a:spcPts val="0"/>
              </a:spcAft>
              <a:buNone/>
              <a:defRPr sz="1500" baseline="0">
                <a:solidFill>
                  <a:schemeClr val="tx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Tree>
    <p:extLst>
      <p:ext uri="{BB962C8B-B14F-4D97-AF65-F5344CB8AC3E}">
        <p14:creationId xmlns:p14="http://schemas.microsoft.com/office/powerpoint/2010/main" val="27876361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bschlussfolie">
    <p:spTree>
      <p:nvGrpSpPr>
        <p:cNvPr id="1" name=""/>
        <p:cNvGrpSpPr/>
        <p:nvPr/>
      </p:nvGrpSpPr>
      <p:grpSpPr>
        <a:xfrm>
          <a:off x="0" y="0"/>
          <a:ext cx="0" cy="0"/>
          <a:chOff x="0" y="0"/>
          <a:chExt cx="0" cy="0"/>
        </a:xfrm>
      </p:grpSpPr>
      <p:pic>
        <p:nvPicPr>
          <p:cNvPr id="9" name="Grafik 8" descr="Roter Farbverlauf mit dem Signet der BA." title="Hintergrund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91211" y="90259"/>
            <a:ext cx="12150000" cy="5997600"/>
          </a:xfrm>
          <a:prstGeom prst="rect">
            <a:avLst/>
          </a:prstGeom>
        </p:spPr>
      </p:pic>
      <p:sp>
        <p:nvSpPr>
          <p:cNvPr id="14" name="Titel 6" descr="Platzhalter für einen Abschlusssatz." title="Textplatzhalter"/>
          <p:cNvSpPr>
            <a:spLocks noGrp="1"/>
          </p:cNvSpPr>
          <p:nvPr>
            <p:ph type="title" hasCustomPrompt="1"/>
          </p:nvPr>
        </p:nvSpPr>
        <p:spPr>
          <a:xfrm>
            <a:off x="578250" y="2608688"/>
            <a:ext cx="11228319" cy="1063856"/>
          </a:xfrm>
        </p:spPr>
        <p:txBody>
          <a:bodyPr lIns="0" tIns="0" rIns="0" bIns="0" anchor="t" anchorCtr="0">
            <a:noAutofit/>
          </a:bodyPr>
          <a:lstStyle>
            <a:lvl1pPr algn="ctr">
              <a:defRPr sz="3300" baseline="0">
                <a:solidFill>
                  <a:schemeClr val="bg1"/>
                </a:solidFill>
              </a:defRPr>
            </a:lvl1pPr>
          </a:lstStyle>
          <a:p>
            <a:r>
              <a:rPr lang="de-DE" dirty="0"/>
              <a:t>Hier steht ein Abschlusssatz </a:t>
            </a:r>
            <a:br>
              <a:rPr lang="de-DE" dirty="0"/>
            </a:br>
            <a:r>
              <a:rPr lang="de-DE" dirty="0"/>
              <a:t>in zwei Zeilen.</a:t>
            </a:r>
          </a:p>
        </p:txBody>
      </p:sp>
      <p:sp>
        <p:nvSpPr>
          <p:cNvPr id="6" name="Bildplatzhalter 28" descr="Dienststellenlogo." title="Dienststellenlogo"/>
          <p:cNvSpPr>
            <a:spLocks noGrp="1"/>
          </p:cNvSpPr>
          <p:nvPr>
            <p:ph type="pic" sz="quarter" idx="18" hasCustomPrompt="1"/>
          </p:nvPr>
        </p:nvSpPr>
        <p:spPr>
          <a:xfrm>
            <a:off x="119200" y="6206135"/>
            <a:ext cx="1558800" cy="5760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3832412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erfolie">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p:txBody>
          <a:bodyPr/>
          <a:lstStyle>
            <a:lvl1pPr>
              <a:defRPr baseline="0"/>
            </a:lvl1pPr>
          </a:lstStyle>
          <a:p>
            <a:r>
              <a:rPr lang="de-DE" dirty="0"/>
              <a:t>Hier steht Ihre Botschaft</a:t>
            </a:r>
          </a:p>
        </p:txBody>
      </p:sp>
      <p:sp>
        <p:nvSpPr>
          <p:cNvPr id="3" name="Fußzeilenplatzhalter 2" descr="Platzhalter für das Thema und das Datum der Präsentation." title="Thema-/Datumsplatzhalter in der Fußzeile"/>
          <p:cNvSpPr>
            <a:spLocks noGrp="1"/>
          </p:cNvSpPr>
          <p:nvPr>
            <p:ph type="ftr" sz="quarter" idx="10"/>
          </p:nvPr>
        </p:nvSpPr>
        <p:spPr/>
        <p:txBody>
          <a:bodyPr/>
          <a:lstStyle/>
          <a:p>
            <a:r>
              <a:rPr lang="de-DE">
                <a:solidFill>
                  <a:srgbClr val="000000"/>
                </a:solidFill>
              </a:rPr>
              <a:t>November 2023 © Bundesagentur für Arbeit</a:t>
            </a:r>
            <a:endParaRPr lang="de-DE" dirty="0">
              <a:solidFill>
                <a:srgbClr val="000000"/>
              </a:solidFill>
            </a:endParaRPr>
          </a:p>
        </p:txBody>
      </p:sp>
      <p:sp>
        <p:nvSpPr>
          <p:cNvPr id="4" name="Foliennummernplatzhalter 3" descr="Seitenzahl der Folie." title="Seitenzahlplatzhalter"/>
          <p:cNvSpPr>
            <a:spLocks noGrp="1"/>
          </p:cNvSpPr>
          <p:nvPr>
            <p:ph type="sldNum" sz="quarter" idx="11"/>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1560183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o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2204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endParaRPr lang="de-DE"/>
          </a:p>
        </p:txBody>
      </p:sp>
      <p:sp>
        <p:nvSpPr>
          <p:cNvPr id="4" name="Fußzeilenplatzhalter 3"/>
          <p:cNvSpPr>
            <a:spLocks noGrp="1"/>
          </p:cNvSpPr>
          <p:nvPr>
            <p:ph type="ftr" sz="quarter" idx="11"/>
          </p:nvPr>
        </p:nvSpPr>
        <p:spPr/>
        <p:txBody>
          <a:bodyPr/>
          <a:lstStyle/>
          <a:p>
            <a:r>
              <a:rPr lang="de-DE"/>
              <a:t>November 2023 © Bundesagentur für Arbeit</a:t>
            </a:r>
          </a:p>
        </p:txBody>
      </p:sp>
      <p:sp>
        <p:nvSpPr>
          <p:cNvPr id="5" name="Foliennummernplatzhalter 4"/>
          <p:cNvSpPr>
            <a:spLocks noGrp="1"/>
          </p:cNvSpPr>
          <p:nvPr>
            <p:ph type="sldNum" sz="quarter" idx="12"/>
          </p:nvPr>
        </p:nvSpPr>
        <p:spPr/>
        <p:txBody>
          <a:bodyPr/>
          <a:lstStyle/>
          <a:p>
            <a:fld id="{8B66C44D-A671-42A6-B8BB-12094D27865C}" type="slidenum">
              <a:rPr lang="de-DE" smtClean="0"/>
              <a:t>‹Nr.›</a:t>
            </a:fld>
            <a:endParaRPr lang="de-DE"/>
          </a:p>
        </p:txBody>
      </p:sp>
    </p:spTree>
    <p:extLst>
      <p:ext uri="{BB962C8B-B14F-4D97-AF65-F5344CB8AC3E}">
        <p14:creationId xmlns:p14="http://schemas.microsoft.com/office/powerpoint/2010/main" val="3492283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usiness Inhaltsfolie Botschaft">
    <p:spTree>
      <p:nvGrpSpPr>
        <p:cNvPr id="1" name=""/>
        <p:cNvGrpSpPr/>
        <p:nvPr/>
      </p:nvGrpSpPr>
      <p:grpSpPr>
        <a:xfrm>
          <a:off x="0" y="0"/>
          <a:ext cx="0" cy="0"/>
          <a:chOff x="0" y="0"/>
          <a:chExt cx="0" cy="0"/>
        </a:xfrm>
      </p:grpSpPr>
      <p:sp>
        <p:nvSpPr>
          <p:cNvPr id="8" name="Titel 4"/>
          <p:cNvSpPr>
            <a:spLocks noGrp="1"/>
          </p:cNvSpPr>
          <p:nvPr>
            <p:ph type="title" hasCustomPrompt="1"/>
          </p:nvPr>
        </p:nvSpPr>
        <p:spPr>
          <a:xfrm>
            <a:off x="930285" y="293433"/>
            <a:ext cx="10344223" cy="731836"/>
          </a:xfrm>
          <a:prstGeom prst="rect">
            <a:avLst/>
          </a:prstGeom>
        </p:spPr>
        <p:txBody>
          <a:bodyPr wrap="square" lIns="0" tIns="0" rIns="0" bIns="0" anchor="t">
            <a:noAutofit/>
          </a:bodyPr>
          <a:lstStyle>
            <a:lvl1pPr algn="l">
              <a:lnSpc>
                <a:spcPct val="100000"/>
              </a:lnSpc>
              <a:spcAft>
                <a:spcPts val="0"/>
              </a:spcAft>
              <a:defRPr lang="de-DE" sz="2398" b="1" kern="1200" baseline="0" dirty="0">
                <a:solidFill>
                  <a:schemeClr val="tx1"/>
                </a:solidFill>
                <a:latin typeface="Arial" pitchFamily="34" charset="0"/>
                <a:cs typeface="Arial" pitchFamily="34" charset="0"/>
              </a:defRPr>
            </a:lvl1pPr>
          </a:lstStyle>
          <a:p>
            <a:r>
              <a:rPr lang="de-DE" dirty="0"/>
              <a:t>Hier steht Ihre Botschaft</a:t>
            </a:r>
          </a:p>
        </p:txBody>
      </p:sp>
      <p:sp>
        <p:nvSpPr>
          <p:cNvPr id="11" name="Rectangle 3"/>
          <p:cNvSpPr>
            <a:spLocks noGrp="1" noChangeArrowheads="1"/>
          </p:cNvSpPr>
          <p:nvPr>
            <p:ph type="ftr" sz="quarter" idx="3"/>
          </p:nvPr>
        </p:nvSpPr>
        <p:spPr bwMode="auto">
          <a:xfrm>
            <a:off x="3647685" y="6612909"/>
            <a:ext cx="7535348" cy="251884"/>
          </a:xfrm>
          <a:prstGeom prst="rect">
            <a:avLst/>
          </a:prstGeom>
          <a:noFill/>
          <a:ln w="9525">
            <a:noFill/>
            <a:miter lim="800000"/>
            <a:headEnd/>
            <a:tailEnd/>
          </a:ln>
          <a:effectLst/>
        </p:spPr>
        <p:txBody>
          <a:bodyPr vert="horz" wrap="square" lIns="91434" tIns="45720" rIns="91434" bIns="45720" numCol="1" anchor="t" anchorCtr="0" compatLnSpc="1">
            <a:prstTxWarp prst="textNoShape">
              <a:avLst/>
            </a:prstTxWarp>
          </a:bodyPr>
          <a:lstStyle>
            <a:lvl1pPr defTabSz="917101" eaLnBrk="0" hangingPunct="0">
              <a:lnSpc>
                <a:spcPct val="100000"/>
              </a:lnSpc>
              <a:spcBef>
                <a:spcPct val="0"/>
              </a:spcBef>
              <a:spcAft>
                <a:spcPts val="200"/>
              </a:spcAft>
              <a:defRPr sz="1000"/>
            </a:lvl1pPr>
          </a:lstStyle>
          <a:p>
            <a:r>
              <a:rPr lang="de-DE"/>
              <a:t>November 2023 © Bundesagentur für Arbeit</a:t>
            </a:r>
            <a:endParaRPr lang="de-DE" dirty="0"/>
          </a:p>
        </p:txBody>
      </p:sp>
      <p:sp>
        <p:nvSpPr>
          <p:cNvPr id="4" name="Line 16"/>
          <p:cNvSpPr>
            <a:spLocks noChangeShapeType="1"/>
          </p:cNvSpPr>
          <p:nvPr userDrawn="1"/>
        </p:nvSpPr>
        <p:spPr bwMode="auto">
          <a:xfrm>
            <a:off x="686982" y="1150749"/>
            <a:ext cx="11552643" cy="0"/>
          </a:xfrm>
          <a:prstGeom prst="line">
            <a:avLst/>
          </a:prstGeom>
          <a:noFill/>
          <a:ln w="12700" cmpd="sng">
            <a:solidFill>
              <a:srgbClr val="CD0920"/>
            </a:solidFill>
            <a:round/>
            <a:headEnd/>
            <a:tailEnd/>
          </a:ln>
          <a:effectLst/>
        </p:spPr>
        <p:txBody>
          <a:bodyPr wrap="square" lIns="91680" tIns="45839" rIns="91680" bIns="45839">
            <a:spAutoFit/>
          </a:bodyPr>
          <a:lstStyle/>
          <a:p>
            <a:endParaRPr lang="de-DE" sz="1798">
              <a:ln>
                <a:solidFill>
                  <a:prstClr val="black"/>
                </a:solidFill>
              </a:ln>
              <a:solidFill>
                <a:prstClr val="black"/>
              </a:solidFill>
            </a:endParaRPr>
          </a:p>
        </p:txBody>
      </p:sp>
    </p:spTree>
    <p:extLst>
      <p:ext uri="{BB962C8B-B14F-4D97-AF65-F5344CB8AC3E}">
        <p14:creationId xmlns:p14="http://schemas.microsoft.com/office/powerpoint/2010/main" val="2132160094"/>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p:spTree>
      <p:nvGrpSpPr>
        <p:cNvPr id="1" name=""/>
        <p:cNvGrpSpPr/>
        <p:nvPr/>
      </p:nvGrpSpPr>
      <p:grpSpPr>
        <a:xfrm>
          <a:off x="0" y="0"/>
          <a:ext cx="0" cy="0"/>
          <a:chOff x="0" y="0"/>
          <a:chExt cx="0" cy="0"/>
        </a:xfrm>
      </p:grpSpPr>
      <p:pic>
        <p:nvPicPr>
          <p:cNvPr id="12" name="Grafik 3" descr="Roter Farbverlauf mit dem Signet der BA." title="Header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90000" y="90001"/>
            <a:ext cx="12149353" cy="432817"/>
          </a:xfrm>
          <a:prstGeom prst="rect">
            <a:avLst/>
          </a:prstGeom>
        </p:spPr>
      </p:pic>
      <p:sp>
        <p:nvSpPr>
          <p:cNvPr id="14" name="Textplatzhalter 5" descr="Platzhalter für Thema/Version/Datum." title="Platzhalter Textfeld"/>
          <p:cNvSpPr>
            <a:spLocks noGrp="1"/>
          </p:cNvSpPr>
          <p:nvPr>
            <p:ph type="body" sz="quarter" idx="14" hasCustomPrompt="1"/>
          </p:nvPr>
        </p:nvSpPr>
        <p:spPr>
          <a:xfrm>
            <a:off x="360000" y="182843"/>
            <a:ext cx="10800000" cy="247133"/>
          </a:xfrm>
          <a:prstGeom prst="rect">
            <a:avLst/>
          </a:prstGeom>
        </p:spPr>
        <p:txBody>
          <a:bodyPr lIns="0" tIns="0" rIns="0" bIns="0" anchor="ctr" anchorCtr="0">
            <a:noAutofit/>
          </a:bodyPr>
          <a:lstStyle>
            <a:lvl1pPr marL="0" indent="0">
              <a:buNone/>
              <a:defRPr sz="1875">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24" name="Bildplatzhalter 31" descr="Platzhalter für ein Bild." title="Bildplatzhalter"/>
          <p:cNvSpPr>
            <a:spLocks noGrp="1"/>
          </p:cNvSpPr>
          <p:nvPr>
            <p:ph type="pic" sz="quarter" idx="11" hasCustomPrompt="1"/>
          </p:nvPr>
        </p:nvSpPr>
        <p:spPr>
          <a:xfrm>
            <a:off x="90000" y="558000"/>
            <a:ext cx="12150000" cy="536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p:ph type="title" hasCustomPrompt="1"/>
          </p:nvPr>
        </p:nvSpPr>
        <p:spPr>
          <a:xfrm>
            <a:off x="90000" y="1637999"/>
            <a:ext cx="5076000" cy="2094759"/>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75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p:ph type="body" sz="quarter" idx="16" hasCustomPrompt="1"/>
          </p:nvPr>
        </p:nvSpPr>
        <p:spPr>
          <a:xfrm>
            <a:off x="90000" y="3751200"/>
            <a:ext cx="5076000" cy="946958"/>
          </a:xfrm>
          <a:prstGeom prst="rect">
            <a:avLst/>
          </a:prstGeom>
          <a:solidFill>
            <a:schemeClr val="bg1">
              <a:alpha val="75000"/>
            </a:schemeClr>
          </a:solidFill>
        </p:spPr>
        <p:txBody>
          <a:bodyPr wrap="square" lIns="270000" tIns="72000" rIns="270000" bIns="180000">
            <a:spAutoFit/>
          </a:bodyPr>
          <a:lstStyle>
            <a:lvl1pPr marL="0" indent="0">
              <a:buNone/>
              <a:defRPr sz="2250" baseline="0"/>
            </a:lvl1pPr>
          </a:lstStyle>
          <a:p>
            <a:pPr lvl="0"/>
            <a:r>
              <a:rPr lang="de-DE" dirty="0" err="1"/>
              <a:t>Subline</a:t>
            </a:r>
            <a:r>
              <a:rPr lang="de-DE" dirty="0"/>
              <a:t> nutzbar für zusätzliche Informationen.</a:t>
            </a:r>
          </a:p>
        </p:txBody>
      </p:sp>
      <p:sp>
        <p:nvSpPr>
          <p:cNvPr id="30" name="Bildplatzhalter 28" descr="Dienststellenlogo." title="Dienststellenlogo"/>
          <p:cNvSpPr>
            <a:spLocks noGrp="1" noChangeAspect="1"/>
          </p:cNvSpPr>
          <p:nvPr>
            <p:ph type="pic" sz="quarter" idx="18" hasCustomPrompt="1"/>
          </p:nvPr>
        </p:nvSpPr>
        <p:spPr>
          <a:xfrm>
            <a:off x="90000" y="6048000"/>
            <a:ext cx="1944000" cy="736296"/>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11029071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 Intern">
    <p:spTree>
      <p:nvGrpSpPr>
        <p:cNvPr id="1" name=""/>
        <p:cNvGrpSpPr/>
        <p:nvPr/>
      </p:nvGrpSpPr>
      <p:grpSpPr>
        <a:xfrm>
          <a:off x="0" y="0"/>
          <a:ext cx="0" cy="0"/>
          <a:chOff x="0" y="0"/>
          <a:chExt cx="0" cy="0"/>
        </a:xfrm>
      </p:grpSpPr>
      <p:pic>
        <p:nvPicPr>
          <p:cNvPr id="12" name="Grafik 3" descr="Roter Farbverlauf mit dem Signet der BA." title="Header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90000" y="90001"/>
            <a:ext cx="12149353" cy="432817"/>
          </a:xfrm>
          <a:prstGeom prst="rect">
            <a:avLst/>
          </a:prstGeom>
        </p:spPr>
      </p:pic>
      <p:sp>
        <p:nvSpPr>
          <p:cNvPr id="14" name="Textplatzhalter 5" descr="Platzhalter für Thema/Version/Datum." title="Platzhalter Textfeld"/>
          <p:cNvSpPr>
            <a:spLocks noGrp="1"/>
          </p:cNvSpPr>
          <p:nvPr>
            <p:ph type="body" sz="quarter" idx="14" hasCustomPrompt="1"/>
          </p:nvPr>
        </p:nvSpPr>
        <p:spPr>
          <a:xfrm>
            <a:off x="360000" y="182843"/>
            <a:ext cx="9720000" cy="247133"/>
          </a:xfrm>
          <a:prstGeom prst="rect">
            <a:avLst/>
          </a:prstGeom>
        </p:spPr>
        <p:txBody>
          <a:bodyPr lIns="0" tIns="0" rIns="0" bIns="0" anchor="ctr" anchorCtr="0">
            <a:noAutofit/>
          </a:bodyPr>
          <a:lstStyle>
            <a:lvl1pPr marL="0" indent="0">
              <a:buNone/>
              <a:defRPr sz="1875">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8" name="Rechteck 7" descr="Grauer Farbverlauf" title="Hintergrundfläche"/>
          <p:cNvSpPr/>
          <p:nvPr userDrawn="1"/>
        </p:nvSpPr>
        <p:spPr>
          <a:xfrm>
            <a:off x="10716287" y="156880"/>
            <a:ext cx="1328398" cy="299059"/>
          </a:xfrm>
          <a:prstGeom prst="rect">
            <a:avLst/>
          </a:prstGeom>
          <a:gradFill flip="none" rotWithShape="1">
            <a:gsLst>
              <a:gs pos="0">
                <a:schemeClr val="bg1">
                  <a:lumMod val="75000"/>
                </a:schemeClr>
              </a:gs>
              <a:gs pos="50000">
                <a:schemeClr val="bg1">
                  <a:lumMod val="97000"/>
                </a:schemeClr>
              </a:gs>
              <a:gs pos="100000">
                <a:schemeClr val="bg1">
                  <a:lumMod val="75000"/>
                </a:schemeClr>
              </a:gs>
            </a:gsLst>
            <a:path path="circle">
              <a:fillToRect l="100000" t="100000"/>
            </a:path>
            <a:tileRect r="-100000" b="-100000"/>
          </a:gradFill>
          <a:ln w="2095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151" dirty="0"/>
          </a:p>
        </p:txBody>
      </p:sp>
      <p:sp>
        <p:nvSpPr>
          <p:cNvPr id="9" name="Textfeld 8" descr="Intern" title="Textfeld"/>
          <p:cNvSpPr txBox="1"/>
          <p:nvPr userDrawn="1"/>
        </p:nvSpPr>
        <p:spPr>
          <a:xfrm>
            <a:off x="10781716" y="125591"/>
            <a:ext cx="1250808" cy="361637"/>
          </a:xfrm>
          <a:prstGeom prst="rect">
            <a:avLst/>
          </a:prstGeom>
          <a:noFill/>
        </p:spPr>
        <p:txBody>
          <a:bodyPr wrap="square" rtlCol="0">
            <a:spAutoFit/>
          </a:bodyPr>
          <a:lstStyle/>
          <a:p>
            <a:pPr algn="ctr"/>
            <a:r>
              <a:rPr lang="de-DE" sz="1750" b="1" spc="300" baseline="0" dirty="0">
                <a:solidFill>
                  <a:schemeClr val="tx2"/>
                </a:solidFill>
              </a:rPr>
              <a:t>INTERN</a:t>
            </a:r>
          </a:p>
        </p:txBody>
      </p:sp>
      <p:sp>
        <p:nvSpPr>
          <p:cNvPr id="24" name="Bildplatzhalter 31" descr="Platzhalter für ein Bild." title="Bildplatzhalter"/>
          <p:cNvSpPr>
            <a:spLocks noGrp="1"/>
          </p:cNvSpPr>
          <p:nvPr>
            <p:ph type="pic" sz="quarter" idx="11" hasCustomPrompt="1"/>
          </p:nvPr>
        </p:nvSpPr>
        <p:spPr>
          <a:xfrm>
            <a:off x="90000" y="558000"/>
            <a:ext cx="12150000" cy="536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p:ph type="title" hasCustomPrompt="1"/>
          </p:nvPr>
        </p:nvSpPr>
        <p:spPr>
          <a:xfrm>
            <a:off x="90000" y="1637999"/>
            <a:ext cx="5076000" cy="2094759"/>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75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p:ph type="body" sz="quarter" idx="16" hasCustomPrompt="1"/>
          </p:nvPr>
        </p:nvSpPr>
        <p:spPr>
          <a:xfrm>
            <a:off x="90000" y="3751200"/>
            <a:ext cx="5076000" cy="946958"/>
          </a:xfrm>
          <a:prstGeom prst="rect">
            <a:avLst/>
          </a:prstGeom>
          <a:solidFill>
            <a:schemeClr val="bg1">
              <a:alpha val="75000"/>
            </a:schemeClr>
          </a:solidFill>
        </p:spPr>
        <p:txBody>
          <a:bodyPr wrap="square" lIns="270000" tIns="72000" rIns="270000" bIns="180000">
            <a:spAutoFit/>
          </a:bodyPr>
          <a:lstStyle>
            <a:lvl1pPr marL="0" indent="0">
              <a:buNone/>
              <a:defRPr sz="2250" baseline="0"/>
            </a:lvl1pPr>
          </a:lstStyle>
          <a:p>
            <a:pPr lvl="0"/>
            <a:r>
              <a:rPr lang="de-DE" dirty="0" err="1"/>
              <a:t>Subline</a:t>
            </a:r>
            <a:r>
              <a:rPr lang="de-DE" dirty="0"/>
              <a:t> nutzbar für zusätzliche Informationen.</a:t>
            </a:r>
          </a:p>
        </p:txBody>
      </p:sp>
      <p:sp>
        <p:nvSpPr>
          <p:cNvPr id="30" name="Bildplatzhalter 28" descr="Dienststellenlogo." title="Dienststellenlogo"/>
          <p:cNvSpPr>
            <a:spLocks noGrp="1" noChangeAspect="1"/>
          </p:cNvSpPr>
          <p:nvPr>
            <p:ph type="pic" sz="quarter" idx="18" hasCustomPrompt="1"/>
          </p:nvPr>
        </p:nvSpPr>
        <p:spPr>
          <a:xfrm>
            <a:off x="90000" y="6048000"/>
            <a:ext cx="1944000" cy="736296"/>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3252079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 Intern">
    <p:spTree>
      <p:nvGrpSpPr>
        <p:cNvPr id="1" name=""/>
        <p:cNvGrpSpPr/>
        <p:nvPr/>
      </p:nvGrpSpPr>
      <p:grpSpPr>
        <a:xfrm>
          <a:off x="0" y="0"/>
          <a:ext cx="0" cy="0"/>
          <a:chOff x="0" y="0"/>
          <a:chExt cx="0" cy="0"/>
        </a:xfrm>
      </p:grpSpPr>
      <p:pic>
        <p:nvPicPr>
          <p:cNvPr id="12"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000"/>
            <a:ext cx="12149999" cy="338347"/>
          </a:xfrm>
          <a:prstGeom prst="rect">
            <a:avLst/>
          </a:prstGeom>
        </p:spPr>
      </p:pic>
      <p:sp>
        <p:nvSpPr>
          <p:cNvPr id="10" name="Textplatzhalter 5" descr="Platzhalter für Thema/Version/Datum." title="Platzhalter Textfeld"/>
          <p:cNvSpPr>
            <a:spLocks noGrp="1"/>
          </p:cNvSpPr>
          <p:nvPr>
            <p:ph type="body" sz="quarter" idx="14" hasCustomPrompt="1"/>
          </p:nvPr>
        </p:nvSpPr>
        <p:spPr>
          <a:xfrm>
            <a:off x="360000" y="136603"/>
            <a:ext cx="9900000" cy="247133"/>
          </a:xfrm>
          <a:prstGeom prst="rect">
            <a:avLst/>
          </a:prstGeom>
        </p:spPr>
        <p:txBody>
          <a:bodyPr lIns="0" tIns="0" rIns="0" bIns="0" anchor="ctr" anchorCtr="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8" name="Rechteck 7" descr="Grauer Farbverlauf" title="Hintergrundfläche"/>
          <p:cNvSpPr/>
          <p:nvPr userDrawn="1"/>
        </p:nvSpPr>
        <p:spPr>
          <a:xfrm>
            <a:off x="10911600" y="146973"/>
            <a:ext cx="1180800" cy="230412"/>
          </a:xfrm>
          <a:prstGeom prst="rect">
            <a:avLst/>
          </a:prstGeom>
          <a:gradFill flip="none" rotWithShape="1">
            <a:gsLst>
              <a:gs pos="0">
                <a:schemeClr val="bg1">
                  <a:lumMod val="75000"/>
                </a:schemeClr>
              </a:gs>
              <a:gs pos="50000">
                <a:schemeClr val="bg1">
                  <a:lumMod val="97000"/>
                </a:schemeClr>
              </a:gs>
              <a:gs pos="100000">
                <a:schemeClr val="bg1">
                  <a:lumMod val="75000"/>
                </a:schemeClr>
              </a:gs>
            </a:gsLst>
            <a:path path="circle">
              <a:fillToRect l="100000" t="100000"/>
            </a:path>
            <a:tileRect r="-100000" b="-100000"/>
          </a:gradFill>
          <a:ln w="2095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151" dirty="0"/>
          </a:p>
        </p:txBody>
      </p:sp>
      <p:sp>
        <p:nvSpPr>
          <p:cNvPr id="9" name="Textfeld 8" descr="Intern" title="Textfeld"/>
          <p:cNvSpPr txBox="1"/>
          <p:nvPr userDrawn="1"/>
        </p:nvSpPr>
        <p:spPr>
          <a:xfrm>
            <a:off x="10911600" y="107685"/>
            <a:ext cx="1256400" cy="308988"/>
          </a:xfrm>
          <a:prstGeom prst="rect">
            <a:avLst/>
          </a:prstGeom>
          <a:noFill/>
        </p:spPr>
        <p:txBody>
          <a:bodyPr wrap="square" rtlCol="0">
            <a:spAutoFit/>
          </a:bodyPr>
          <a:lstStyle/>
          <a:p>
            <a:pPr algn="ctr"/>
            <a:r>
              <a:rPr lang="de-DE" sz="1400" b="1" spc="300" baseline="0" dirty="0">
                <a:solidFill>
                  <a:schemeClr val="tx2"/>
                </a:solidFill>
              </a:rPr>
              <a:t>INTERN</a:t>
            </a:r>
          </a:p>
        </p:txBody>
      </p:sp>
      <p:sp>
        <p:nvSpPr>
          <p:cNvPr id="24" name="Bildplatzhalter 31" descr="Platzhalter für ein Bild." title="Bildplatzhalter"/>
          <p:cNvSpPr>
            <a:spLocks noGrp="1"/>
          </p:cNvSpPr>
          <p:nvPr userDrawn="1">
            <p:ph type="pic" sz="quarter" idx="11" hasCustomPrompt="1"/>
          </p:nvPr>
        </p:nvSpPr>
        <p:spPr>
          <a:xfrm>
            <a:off x="90000" y="457200"/>
            <a:ext cx="12150000" cy="563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userDrawn="1">
            <p:ph type="title" hasCustomPrompt="1"/>
          </p:nvPr>
        </p:nvSpPr>
        <p:spPr>
          <a:xfrm>
            <a:off x="90000" y="1983600"/>
            <a:ext cx="4140000" cy="1748510"/>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userDrawn="1">
            <p:ph type="body" sz="quarter" idx="16" hasCustomPrompt="1"/>
          </p:nvPr>
        </p:nvSpPr>
        <p:spPr>
          <a:xfrm>
            <a:off x="90000" y="3733200"/>
            <a:ext cx="4140000" cy="808459"/>
          </a:xfrm>
          <a:prstGeom prst="rect">
            <a:avLst/>
          </a:prstGeom>
          <a:solidFill>
            <a:schemeClr val="bg1">
              <a:alpha val="75000"/>
            </a:schemeClr>
          </a:solidFill>
        </p:spPr>
        <p:txBody>
          <a:bodyPr wrap="square" lIns="270000" tIns="72000" rIns="270000" bIns="180000">
            <a:spAutoFit/>
          </a:bodyPr>
          <a:lstStyle>
            <a:lvl1pPr marL="0" indent="0">
              <a:buNone/>
              <a:defRPr sz="1800" baseline="0"/>
            </a:lvl1pPr>
          </a:lstStyle>
          <a:p>
            <a:pPr lvl="0"/>
            <a:r>
              <a:rPr lang="de-DE" dirty="0" err="1"/>
              <a:t>Subline</a:t>
            </a:r>
            <a:r>
              <a:rPr lang="de-DE" dirty="0"/>
              <a:t> nutzbar für zusätzliche Informationen.</a:t>
            </a:r>
          </a:p>
        </p:txBody>
      </p:sp>
      <p:sp>
        <p:nvSpPr>
          <p:cNvPr id="30" name="Bildplatzhalter 28" descr="Dienststellenlogo." title="Dienststellenlogo"/>
          <p:cNvSpPr>
            <a:spLocks noGrp="1"/>
          </p:cNvSpPr>
          <p:nvPr userDrawn="1">
            <p:ph type="pic" sz="quarter" idx="18" hasCustomPrompt="1"/>
          </p:nvPr>
        </p:nvSpPr>
        <p:spPr>
          <a:xfrm>
            <a:off x="90001" y="6206127"/>
            <a:ext cx="1558800" cy="5904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1504933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 Vertraulich">
    <p:spTree>
      <p:nvGrpSpPr>
        <p:cNvPr id="1" name=""/>
        <p:cNvGrpSpPr/>
        <p:nvPr/>
      </p:nvGrpSpPr>
      <p:grpSpPr>
        <a:xfrm>
          <a:off x="0" y="0"/>
          <a:ext cx="0" cy="0"/>
          <a:chOff x="0" y="0"/>
          <a:chExt cx="0" cy="0"/>
        </a:xfrm>
      </p:grpSpPr>
      <p:pic>
        <p:nvPicPr>
          <p:cNvPr id="12" name="Grafik 3" descr="Roter Farbverlauf mit dem Signet der BA." title="Header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90000" y="90001"/>
            <a:ext cx="12149353" cy="432817"/>
          </a:xfrm>
          <a:prstGeom prst="rect">
            <a:avLst/>
          </a:prstGeom>
        </p:spPr>
      </p:pic>
      <p:sp>
        <p:nvSpPr>
          <p:cNvPr id="14" name="Textplatzhalter 5" descr="Platzhalter für Thema/Version/Datum." title="Platzhalter Textfeld"/>
          <p:cNvSpPr>
            <a:spLocks noGrp="1"/>
          </p:cNvSpPr>
          <p:nvPr>
            <p:ph type="body" sz="quarter" idx="14" hasCustomPrompt="1"/>
          </p:nvPr>
        </p:nvSpPr>
        <p:spPr>
          <a:xfrm>
            <a:off x="360000" y="182843"/>
            <a:ext cx="9180000" cy="247133"/>
          </a:xfrm>
          <a:prstGeom prst="rect">
            <a:avLst/>
          </a:prstGeom>
        </p:spPr>
        <p:txBody>
          <a:bodyPr lIns="0" tIns="0" rIns="0" bIns="0" anchor="ctr" anchorCtr="0">
            <a:noAutofit/>
          </a:bodyPr>
          <a:lstStyle>
            <a:lvl1pPr marL="0" indent="0">
              <a:buNone/>
              <a:defRPr sz="1875">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8" name="Rechteck 7" descr="Grauer Farbverlauf" title="Hintergrundfläche"/>
          <p:cNvSpPr/>
          <p:nvPr userDrawn="1"/>
        </p:nvSpPr>
        <p:spPr>
          <a:xfrm>
            <a:off x="9810001" y="156880"/>
            <a:ext cx="2237934" cy="299059"/>
          </a:xfrm>
          <a:prstGeom prst="rect">
            <a:avLst/>
          </a:prstGeom>
          <a:gradFill flip="none" rotWithShape="1">
            <a:gsLst>
              <a:gs pos="0">
                <a:schemeClr val="bg1">
                  <a:lumMod val="75000"/>
                </a:schemeClr>
              </a:gs>
              <a:gs pos="50000">
                <a:schemeClr val="bg1">
                  <a:lumMod val="97000"/>
                </a:schemeClr>
              </a:gs>
              <a:gs pos="100000">
                <a:schemeClr val="bg1">
                  <a:lumMod val="75000"/>
                </a:schemeClr>
              </a:gs>
            </a:gsLst>
            <a:path path="circle">
              <a:fillToRect l="100000" t="100000"/>
            </a:path>
            <a:tileRect r="-100000" b="-100000"/>
          </a:gradFill>
          <a:ln w="2095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151" dirty="0"/>
          </a:p>
        </p:txBody>
      </p:sp>
      <p:sp>
        <p:nvSpPr>
          <p:cNvPr id="9" name="Textfeld 8" descr="Intern" title="Textfeld"/>
          <p:cNvSpPr txBox="1"/>
          <p:nvPr userDrawn="1"/>
        </p:nvSpPr>
        <p:spPr>
          <a:xfrm>
            <a:off x="9661585" y="125591"/>
            <a:ext cx="2578413" cy="361637"/>
          </a:xfrm>
          <a:prstGeom prst="rect">
            <a:avLst/>
          </a:prstGeom>
          <a:noFill/>
        </p:spPr>
        <p:txBody>
          <a:bodyPr wrap="square" rtlCol="0">
            <a:spAutoFit/>
          </a:bodyPr>
          <a:lstStyle/>
          <a:p>
            <a:pPr algn="ctr"/>
            <a:r>
              <a:rPr lang="de-DE" sz="1750" b="1" spc="300" baseline="0" dirty="0">
                <a:solidFill>
                  <a:schemeClr val="tx2"/>
                </a:solidFill>
              </a:rPr>
              <a:t>VERTRAULICH</a:t>
            </a:r>
          </a:p>
        </p:txBody>
      </p:sp>
      <p:sp>
        <p:nvSpPr>
          <p:cNvPr id="24" name="Bildplatzhalter 31" descr="Platzhalter für ein Bild." title="Bildplatzhalter"/>
          <p:cNvSpPr>
            <a:spLocks noGrp="1"/>
          </p:cNvSpPr>
          <p:nvPr>
            <p:ph type="pic" sz="quarter" idx="11" hasCustomPrompt="1"/>
          </p:nvPr>
        </p:nvSpPr>
        <p:spPr>
          <a:xfrm>
            <a:off x="90000" y="558000"/>
            <a:ext cx="12150000" cy="536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p:ph type="title" hasCustomPrompt="1"/>
          </p:nvPr>
        </p:nvSpPr>
        <p:spPr>
          <a:xfrm>
            <a:off x="90000" y="1637999"/>
            <a:ext cx="5076000" cy="2094759"/>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75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p:ph type="body" sz="quarter" idx="16" hasCustomPrompt="1"/>
          </p:nvPr>
        </p:nvSpPr>
        <p:spPr>
          <a:xfrm>
            <a:off x="90000" y="3751200"/>
            <a:ext cx="5076000" cy="946958"/>
          </a:xfrm>
          <a:prstGeom prst="rect">
            <a:avLst/>
          </a:prstGeom>
          <a:solidFill>
            <a:schemeClr val="bg1">
              <a:alpha val="75000"/>
            </a:schemeClr>
          </a:solidFill>
        </p:spPr>
        <p:txBody>
          <a:bodyPr wrap="square" lIns="270000" tIns="72000" rIns="270000" bIns="180000">
            <a:spAutoFit/>
          </a:bodyPr>
          <a:lstStyle>
            <a:lvl1pPr marL="0" indent="0">
              <a:buNone/>
              <a:defRPr sz="2250" baseline="0"/>
            </a:lvl1pPr>
          </a:lstStyle>
          <a:p>
            <a:pPr lvl="0"/>
            <a:r>
              <a:rPr lang="de-DE" dirty="0" err="1"/>
              <a:t>Subline</a:t>
            </a:r>
            <a:r>
              <a:rPr lang="de-DE" dirty="0"/>
              <a:t> nutzbar für zusätzliche Informationen.</a:t>
            </a:r>
          </a:p>
        </p:txBody>
      </p:sp>
      <p:sp>
        <p:nvSpPr>
          <p:cNvPr id="30" name="Bildplatzhalter 28" descr="Dienststellenlogo." title="Dienststellenlogo"/>
          <p:cNvSpPr>
            <a:spLocks noGrp="1" noChangeAspect="1"/>
          </p:cNvSpPr>
          <p:nvPr>
            <p:ph type="pic" sz="quarter" idx="18" hasCustomPrompt="1"/>
          </p:nvPr>
        </p:nvSpPr>
        <p:spPr>
          <a:xfrm>
            <a:off x="90000" y="6048000"/>
            <a:ext cx="1944000" cy="736296"/>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38052130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pic>
        <p:nvPicPr>
          <p:cNvPr id="16" name="Grafik 15" descr="Roter Farbverlauf mit dem Signet der BA." title="Hintergrundgrafik"/>
          <p:cNvPicPr>
            <a:picLocks/>
          </p:cNvPicPr>
          <p:nvPr userDrawn="1"/>
        </p:nvPicPr>
        <p:blipFill rotWithShape="1">
          <a:blip r:embed="rId2" cstate="print">
            <a:extLst>
              <a:ext uri="{28A0092B-C50C-407E-A947-70E740481C1C}">
                <a14:useLocalDpi xmlns:a14="http://schemas.microsoft.com/office/drawing/2010/main"/>
              </a:ext>
            </a:extLst>
          </a:blip>
          <a:srcRect b="2341"/>
          <a:stretch/>
        </p:blipFill>
        <p:spPr>
          <a:xfrm>
            <a:off x="91211" y="90259"/>
            <a:ext cx="12150000" cy="5857200"/>
          </a:xfrm>
          <a:prstGeom prst="rect">
            <a:avLst/>
          </a:prstGeom>
        </p:spPr>
      </p:pic>
      <p:sp>
        <p:nvSpPr>
          <p:cNvPr id="17" name="Textplatzhalter 5" descr="Platzhalter für Thema/Version/Datum." title="Textplatzhalter"/>
          <p:cNvSpPr>
            <a:spLocks noGrp="1"/>
          </p:cNvSpPr>
          <p:nvPr>
            <p:ph type="body" sz="quarter" idx="14" hasCustomPrompt="1"/>
          </p:nvPr>
        </p:nvSpPr>
        <p:spPr>
          <a:xfrm>
            <a:off x="359999" y="382871"/>
            <a:ext cx="11340000" cy="247133"/>
          </a:xfrm>
          <a:prstGeom prst="rect">
            <a:avLst/>
          </a:prstGeom>
        </p:spPr>
        <p:txBody>
          <a:bodyPr lIns="0" tIns="0" rIns="0" bIns="0">
            <a:noAutofit/>
          </a:bodyPr>
          <a:lstStyle>
            <a:lvl1pPr marL="0" indent="0">
              <a:buNone/>
              <a:defRPr sz="1875">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cxnSp>
        <p:nvCxnSpPr>
          <p:cNvPr id="18" name="Gerade Verbindung 17" descr="Weiße Linie" title="Linie"/>
          <p:cNvCxnSpPr/>
          <p:nvPr userDrawn="1"/>
        </p:nvCxnSpPr>
        <p:spPr>
          <a:xfrm>
            <a:off x="360000" y="728184"/>
            <a:ext cx="118836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itel 6" descr="Platzhalter für den Folientitel." title="Titelplatzhalter"/>
          <p:cNvSpPr>
            <a:spLocks noGrp="1"/>
          </p:cNvSpPr>
          <p:nvPr>
            <p:ph type="title" hasCustomPrompt="1"/>
          </p:nvPr>
        </p:nvSpPr>
        <p:spPr>
          <a:xfrm>
            <a:off x="359999" y="1276114"/>
            <a:ext cx="11340000" cy="1147909"/>
          </a:xfrm>
        </p:spPr>
        <p:txBody>
          <a:bodyPr lIns="0" tIns="0" rIns="0" bIns="0" anchor="t"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sz="3750" baseline="0">
                <a:solidFill>
                  <a:schemeClr val="bg1"/>
                </a:solidFill>
              </a:defRPr>
            </a:lvl1pPr>
          </a:lstStyle>
          <a:p>
            <a:r>
              <a:rPr lang="de-DE" dirty="0"/>
              <a:t>Hier steht der Titel Ihrer Präsentation. </a:t>
            </a:r>
            <a:br>
              <a:rPr lang="de-DE" dirty="0"/>
            </a:br>
            <a:r>
              <a:rPr lang="de-DE" dirty="0"/>
              <a:t>In zwei Zeilen</a:t>
            </a:r>
          </a:p>
        </p:txBody>
      </p:sp>
      <p:sp>
        <p:nvSpPr>
          <p:cNvPr id="20" name="Textplatzhalter 5" descr="Platzhalter für eine Subheadline." title="Textplatzhalter"/>
          <p:cNvSpPr>
            <a:spLocks noGrp="1"/>
          </p:cNvSpPr>
          <p:nvPr>
            <p:ph type="body" sz="quarter" idx="15" hasCustomPrompt="1"/>
          </p:nvPr>
        </p:nvSpPr>
        <p:spPr>
          <a:xfrm>
            <a:off x="359999" y="2556000"/>
            <a:ext cx="11340000" cy="630000"/>
          </a:xfrm>
          <a:prstGeom prst="rect">
            <a:avLst/>
          </a:prstGeom>
        </p:spPr>
        <p:txBody>
          <a:bodyPr lIns="0" tIns="0" rIns="0" bIns="0">
            <a:noAutofit/>
          </a:bodyPr>
          <a:lstStyle>
            <a:lvl1pPr marL="0" indent="0">
              <a:spcBef>
                <a:spcPts val="0"/>
              </a:spcBef>
              <a:spcAft>
                <a:spcPts val="0"/>
              </a:spcAft>
              <a:buNone/>
              <a:defRPr sz="1875"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
        <p:nvSpPr>
          <p:cNvPr id="8" name="Bildplatzhalter 28" descr="Dienststellenlogo." title="Dienststellenlogo"/>
          <p:cNvSpPr>
            <a:spLocks noGrp="1" noChangeAspect="1"/>
          </p:cNvSpPr>
          <p:nvPr>
            <p:ph type="pic" sz="quarter" idx="18" hasCustomPrompt="1"/>
          </p:nvPr>
        </p:nvSpPr>
        <p:spPr>
          <a:xfrm>
            <a:off x="90000" y="6048000"/>
            <a:ext cx="1944000" cy="736296"/>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36285487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 Schmaler Header">
    <p:spTree>
      <p:nvGrpSpPr>
        <p:cNvPr id="1" name=""/>
        <p:cNvGrpSpPr/>
        <p:nvPr/>
      </p:nvGrpSpPr>
      <p:grpSpPr>
        <a:xfrm>
          <a:off x="0" y="0"/>
          <a:ext cx="0" cy="0"/>
          <a:chOff x="0" y="0"/>
          <a:chExt cx="0" cy="0"/>
        </a:xfrm>
      </p:grpSpPr>
      <p:pic>
        <p:nvPicPr>
          <p:cNvPr id="12" name="Grafik 3" descr="Roter Farbverlauf mit dem Signet der BA." title="Header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90000" y="89999"/>
            <a:ext cx="12149353" cy="432817"/>
          </a:xfrm>
          <a:prstGeom prst="rect">
            <a:avLst/>
          </a:prstGeom>
        </p:spPr>
      </p:pic>
      <p:sp>
        <p:nvSpPr>
          <p:cNvPr id="10" name="Textplatzhalter 5" descr="Platzhalter für Thema/Version/Datum." title="Platzhalter Textfeld"/>
          <p:cNvSpPr>
            <a:spLocks noGrp="1"/>
          </p:cNvSpPr>
          <p:nvPr>
            <p:ph type="body" sz="quarter" idx="14" hasCustomPrompt="1"/>
          </p:nvPr>
        </p:nvSpPr>
        <p:spPr>
          <a:xfrm>
            <a:off x="360000" y="182843"/>
            <a:ext cx="9720000" cy="247133"/>
          </a:xfrm>
          <a:prstGeom prst="rect">
            <a:avLst/>
          </a:prstGeom>
        </p:spPr>
        <p:txBody>
          <a:bodyPr lIns="0" tIns="0" rIns="0" bIns="0" anchor="ctr" anchorCtr="0">
            <a:noAutofit/>
          </a:bodyPr>
          <a:lstStyle>
            <a:lvl1pPr marL="0" indent="0">
              <a:buNone/>
              <a:defRPr sz="1875">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8" name="Titel 6" descr="Platzhalter für den Folientitel." title="Titelplatzhalter"/>
          <p:cNvSpPr>
            <a:spLocks noGrp="1"/>
          </p:cNvSpPr>
          <p:nvPr>
            <p:ph type="title" hasCustomPrompt="1"/>
          </p:nvPr>
        </p:nvSpPr>
        <p:spPr>
          <a:xfrm>
            <a:off x="359999" y="1278000"/>
            <a:ext cx="11340000" cy="1146568"/>
          </a:xfrm>
        </p:spPr>
        <p:txBody>
          <a:bodyPr lIns="0" tIns="0" rIns="0" bIns="0" anchor="t"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sz="3750" baseline="0">
                <a:solidFill>
                  <a:schemeClr val="tx1"/>
                </a:solidFill>
              </a:defRPr>
            </a:lvl1pPr>
          </a:lstStyle>
          <a:p>
            <a:r>
              <a:rPr lang="de-DE" dirty="0"/>
              <a:t>Hier steht der Titel Ihrer Präsentation. </a:t>
            </a:r>
            <a:br>
              <a:rPr lang="de-DE" dirty="0"/>
            </a:br>
            <a:r>
              <a:rPr lang="de-DE" dirty="0"/>
              <a:t>In zwei Zeilen</a:t>
            </a:r>
          </a:p>
        </p:txBody>
      </p:sp>
      <p:sp>
        <p:nvSpPr>
          <p:cNvPr id="9" name="Textplatzhalter 5" descr="Platzhalter für eine Subheadline." title="Textplatzhalter"/>
          <p:cNvSpPr>
            <a:spLocks noGrp="1"/>
          </p:cNvSpPr>
          <p:nvPr>
            <p:ph type="body" sz="quarter" idx="15" hasCustomPrompt="1"/>
          </p:nvPr>
        </p:nvSpPr>
        <p:spPr>
          <a:xfrm>
            <a:off x="359999" y="2556000"/>
            <a:ext cx="11340000" cy="630000"/>
          </a:xfrm>
          <a:prstGeom prst="rect">
            <a:avLst/>
          </a:prstGeom>
        </p:spPr>
        <p:txBody>
          <a:bodyPr lIns="0" tIns="0" rIns="0" bIns="0">
            <a:noAutofit/>
          </a:bodyPr>
          <a:lstStyle>
            <a:lvl1pPr marL="0" indent="0">
              <a:spcBef>
                <a:spcPts val="0"/>
              </a:spcBef>
              <a:spcAft>
                <a:spcPts val="0"/>
              </a:spcAft>
              <a:buNone/>
              <a:defRPr sz="1875" baseline="0">
                <a:solidFill>
                  <a:schemeClr val="tx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
        <p:nvSpPr>
          <p:cNvPr id="7" name="Bildplatzhalter 28" descr="Dienststellenlogo." title="Dienststellenlogo"/>
          <p:cNvSpPr>
            <a:spLocks noGrp="1" noChangeAspect="1"/>
          </p:cNvSpPr>
          <p:nvPr>
            <p:ph type="pic" sz="quarter" idx="18" hasCustomPrompt="1"/>
          </p:nvPr>
        </p:nvSpPr>
        <p:spPr>
          <a:xfrm>
            <a:off x="90000" y="6048000"/>
            <a:ext cx="1944000" cy="736296"/>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27342711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altsfolie 1-Spaltig">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p:txBody>
          <a:bodyPr/>
          <a:lstStyle>
            <a:lvl1pPr>
              <a:defRPr baseline="0"/>
            </a:lvl1pPr>
          </a:lstStyle>
          <a:p>
            <a:r>
              <a:rPr lang="de-DE" dirty="0"/>
              <a:t>Hier steht Ihre Botschaft</a:t>
            </a:r>
          </a:p>
        </p:txBody>
      </p:sp>
      <p:sp>
        <p:nvSpPr>
          <p:cNvPr id="3" name="Textplatzhalter 2" descr="Platzhalter für Text, Tabelle, Bild, Video, Diagramm, Grafik." title="Multi-Platzhalter"/>
          <p:cNvSpPr>
            <a:spLocks noGrp="1"/>
          </p:cNvSpPr>
          <p:nvPr>
            <p:ph idx="1" hasCustomPrompt="1"/>
          </p:nvPr>
        </p:nvSpPr>
        <p:spPr>
          <a:xfrm>
            <a:off x="590399" y="1404000"/>
            <a:ext cx="11217600" cy="4860000"/>
          </a:xfrm>
          <a:prstGeom prst="rect">
            <a:avLst/>
          </a:prstGeom>
        </p:spPr>
        <p:txBody>
          <a:bodyPr vert="horz" lIns="91440" tIns="45720" rIns="91440" bIns="45720" rtlCol="0">
            <a:noAutofit/>
          </a:bodyPr>
          <a:lstStyle>
            <a:lvl1pPr>
              <a:defRPr baseline="0"/>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Fußzeilenplatzhalter 3" descr="Platzhalter für das Thema und das Datum der Präsentation." title="Thema-/Datumsplatzhalter in der Fußzeile"/>
          <p:cNvSpPr>
            <a:spLocks noGrp="1"/>
          </p:cNvSpPr>
          <p:nvPr>
            <p:ph type="ftr" sz="quarter" idx="10"/>
          </p:nvPr>
        </p:nvSpPr>
        <p:spPr/>
        <p:txBody>
          <a:bodyPr/>
          <a:lstStyle/>
          <a:p>
            <a:r>
              <a:rPr lang="de-DE">
                <a:solidFill>
                  <a:srgbClr val="000000"/>
                </a:solidFill>
              </a:rPr>
              <a:t>November 2023 © Bundesagentur für Arbeit</a:t>
            </a:r>
            <a:endParaRPr lang="de-DE" dirty="0">
              <a:solidFill>
                <a:srgbClr val="000000"/>
              </a:solidFill>
            </a:endParaRPr>
          </a:p>
        </p:txBody>
      </p:sp>
      <p:sp>
        <p:nvSpPr>
          <p:cNvPr id="5" name="Foliennummernplatzhalter 4" descr="Seitenzahl der Folie." title="Seitenzahlplatzhalter"/>
          <p:cNvSpPr>
            <a:spLocks noGrp="1"/>
          </p:cNvSpPr>
          <p:nvPr>
            <p:ph type="sldNum" sz="quarter" idx="11"/>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1290385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altsfolie 2-Spaltig">
    <p:spTree>
      <p:nvGrpSpPr>
        <p:cNvPr id="1" name=""/>
        <p:cNvGrpSpPr/>
        <p:nvPr/>
      </p:nvGrpSpPr>
      <p:grpSpPr>
        <a:xfrm>
          <a:off x="0" y="0"/>
          <a:ext cx="0" cy="0"/>
          <a:chOff x="0" y="0"/>
          <a:chExt cx="0" cy="0"/>
        </a:xfrm>
      </p:grpSpPr>
      <p:sp>
        <p:nvSpPr>
          <p:cNvPr id="7" name="Titel 1" descr="Platzhalter für den Titel der Folie." title="Titelplatzhalter"/>
          <p:cNvSpPr>
            <a:spLocks noGrp="1"/>
          </p:cNvSpPr>
          <p:nvPr>
            <p:ph type="title" hasCustomPrompt="1"/>
          </p:nvPr>
        </p:nvSpPr>
        <p:spPr>
          <a:xfrm>
            <a:off x="590400" y="153443"/>
            <a:ext cx="11217600" cy="1018093"/>
          </a:xfrm>
        </p:spPr>
        <p:txBody>
          <a:bodyPr/>
          <a:lstStyle>
            <a:lvl1pPr>
              <a:defRPr baseline="0"/>
            </a:lvl1pPr>
          </a:lstStyle>
          <a:p>
            <a:r>
              <a:rPr lang="de-DE" dirty="0"/>
              <a:t>Hier steht Ihre Botschaft</a:t>
            </a:r>
          </a:p>
        </p:txBody>
      </p:sp>
      <p:sp>
        <p:nvSpPr>
          <p:cNvPr id="4" name="Inhaltsplatzhalter 2" descr="Platzhalter für Text, Tabelle, Bild, Video, Diagramm, Grafik." title="Multi-Platzhalter"/>
          <p:cNvSpPr>
            <a:spLocks noGrp="1"/>
          </p:cNvSpPr>
          <p:nvPr>
            <p:ph idx="1" hasCustomPrompt="1"/>
          </p:nvPr>
        </p:nvSpPr>
        <p:spPr>
          <a:xfrm>
            <a:off x="590399" y="1404000"/>
            <a:ext cx="5508000" cy="48600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Inhaltsplatzhalter 2" descr="Platzhalter für Text, Tabelle, Bild, Video, Diagramm, Grafik." title="Multi-Platzhalter"/>
          <p:cNvSpPr>
            <a:spLocks noGrp="1"/>
          </p:cNvSpPr>
          <p:nvPr>
            <p:ph idx="12" hasCustomPrompt="1"/>
          </p:nvPr>
        </p:nvSpPr>
        <p:spPr>
          <a:xfrm>
            <a:off x="6300000" y="1404000"/>
            <a:ext cx="5508000" cy="48600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Fußzeilenplatzhalter 2"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6" name="Foliennummernplatzhalter 5"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13182003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Spaltig Bild Rechts">
    <p:spTree>
      <p:nvGrpSpPr>
        <p:cNvPr id="1" name=""/>
        <p:cNvGrpSpPr/>
        <p:nvPr/>
      </p:nvGrpSpPr>
      <p:grpSpPr>
        <a:xfrm>
          <a:off x="0" y="0"/>
          <a:ext cx="0" cy="0"/>
          <a:chOff x="0" y="0"/>
          <a:chExt cx="0" cy="0"/>
        </a:xfrm>
      </p:grpSpPr>
      <p:sp>
        <p:nvSpPr>
          <p:cNvPr id="7" name="Titel 1" descr="Platzhalter für den Titel der Folie." title="Titelplatzhalter"/>
          <p:cNvSpPr>
            <a:spLocks noGrp="1"/>
          </p:cNvSpPr>
          <p:nvPr>
            <p:ph type="title" hasCustomPrompt="1"/>
          </p:nvPr>
        </p:nvSpPr>
        <p:spPr>
          <a:xfrm>
            <a:off x="590400" y="153443"/>
            <a:ext cx="11217600" cy="1018093"/>
          </a:xfrm>
        </p:spPr>
        <p:txBody>
          <a:bodyPr/>
          <a:lstStyle>
            <a:lvl1pPr>
              <a:defRPr baseline="0"/>
            </a:lvl1pPr>
          </a:lstStyle>
          <a:p>
            <a:r>
              <a:rPr lang="de-DE" dirty="0"/>
              <a:t>Hier steht Ihre Botschaft</a:t>
            </a:r>
          </a:p>
        </p:txBody>
      </p:sp>
      <p:sp>
        <p:nvSpPr>
          <p:cNvPr id="4" name="Inhaltsplatzhalter 2" descr="Platzhalter für Text, Tabelle, Bild, Video, Diagramm, Grafik." title="Multiplatzhalter"/>
          <p:cNvSpPr>
            <a:spLocks noGrp="1"/>
          </p:cNvSpPr>
          <p:nvPr>
            <p:ph idx="1" hasCustomPrompt="1"/>
          </p:nvPr>
        </p:nvSpPr>
        <p:spPr>
          <a:xfrm>
            <a:off x="590400" y="1404000"/>
            <a:ext cx="5508000" cy="48600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Bildplatzhalter 4" descr="Platzhalter für ein Bild." title="Bildplatzhalter"/>
          <p:cNvSpPr>
            <a:spLocks noGrp="1"/>
          </p:cNvSpPr>
          <p:nvPr>
            <p:ph type="pic" sz="quarter" idx="12" hasCustomPrompt="1"/>
          </p:nvPr>
        </p:nvSpPr>
        <p:spPr>
          <a:xfrm>
            <a:off x="6300000" y="1404000"/>
            <a:ext cx="5508000" cy="4856400"/>
          </a:xfrm>
        </p:spPr>
        <p:txBody>
          <a:bodyPr>
            <a:normAutofit/>
          </a:bodyPr>
          <a:lstStyle>
            <a:lvl1pPr marL="0" indent="0">
              <a:buNone/>
              <a:defRPr sz="1200" baseline="0"/>
            </a:lvl1pPr>
          </a:lstStyle>
          <a:p>
            <a:r>
              <a:rPr lang="de-DE" dirty="0"/>
              <a:t>Bild einfügen</a:t>
            </a:r>
          </a:p>
        </p:txBody>
      </p:sp>
      <p:sp>
        <p:nvSpPr>
          <p:cNvPr id="3" name="Fußzeilenplatzhalter 2"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5" name="Foliennummernplatzhalter 4"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16726440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10" name="Titel 1" descr="Platzhalter für den Titel der Folie." title="Titelplatzhalter"/>
          <p:cNvSpPr>
            <a:spLocks noGrp="1"/>
          </p:cNvSpPr>
          <p:nvPr>
            <p:ph type="title" hasCustomPrompt="1"/>
          </p:nvPr>
        </p:nvSpPr>
        <p:spPr>
          <a:xfrm>
            <a:off x="590400" y="153443"/>
            <a:ext cx="11217600" cy="1018093"/>
          </a:xfrm>
        </p:spPr>
        <p:txBody>
          <a:bodyPr/>
          <a:lstStyle>
            <a:lvl1pPr>
              <a:defRPr baseline="0"/>
            </a:lvl1pPr>
          </a:lstStyle>
          <a:p>
            <a:r>
              <a:rPr lang="de-DE" dirty="0"/>
              <a:t>Hier steht Ihre Botschaft</a:t>
            </a:r>
          </a:p>
        </p:txBody>
      </p:sp>
      <p:sp>
        <p:nvSpPr>
          <p:cNvPr id="5" name="Bildplatzhalter 4" descr="Platzhalter für ein Bild." title="Bildplatzhalter"/>
          <p:cNvSpPr>
            <a:spLocks noGrp="1"/>
          </p:cNvSpPr>
          <p:nvPr>
            <p:ph type="pic" sz="quarter" idx="12" hasCustomPrompt="1"/>
          </p:nvPr>
        </p:nvSpPr>
        <p:spPr>
          <a:xfrm>
            <a:off x="414000" y="1252800"/>
            <a:ext cx="11825625" cy="5292000"/>
          </a:xfrm>
          <a:prstGeom prst="rect">
            <a:avLst/>
          </a:prstGeom>
        </p:spPr>
        <p:txBody>
          <a:bodyPr>
            <a:normAutofit/>
          </a:bodyPr>
          <a:lstStyle>
            <a:lvl1pPr marL="0" indent="0">
              <a:buNone/>
              <a:defRPr sz="1200" baseline="0"/>
            </a:lvl1pPr>
          </a:lstStyle>
          <a:p>
            <a:r>
              <a:rPr lang="de-DE" dirty="0"/>
              <a:t>Bild einfügen</a:t>
            </a:r>
          </a:p>
        </p:txBody>
      </p:sp>
      <p:sp>
        <p:nvSpPr>
          <p:cNvPr id="6" name="Fußzeilenplatzhalter 5"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7" name="Foliennummernplatzhalter 6"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3194107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rennfolie mit Bild">
    <p:spTree>
      <p:nvGrpSpPr>
        <p:cNvPr id="1" name=""/>
        <p:cNvGrpSpPr/>
        <p:nvPr/>
      </p:nvGrpSpPr>
      <p:grpSpPr>
        <a:xfrm>
          <a:off x="0" y="0"/>
          <a:ext cx="0" cy="0"/>
          <a:chOff x="0" y="0"/>
          <a:chExt cx="0" cy="0"/>
        </a:xfrm>
      </p:grpSpPr>
      <p:pic>
        <p:nvPicPr>
          <p:cNvPr id="10" name="Grafik 9" descr="Roter Farbverlauf." title="Hintergrund"/>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89999" y="5215695"/>
            <a:ext cx="12150000" cy="1669293"/>
          </a:xfrm>
          <a:prstGeom prst="rect">
            <a:avLst/>
          </a:prstGeom>
        </p:spPr>
      </p:pic>
      <p:sp>
        <p:nvSpPr>
          <p:cNvPr id="15" name="Titel 13" descr="Platzhalter für den Titel der Folie." title="Titelplatzhalter"/>
          <p:cNvSpPr>
            <a:spLocks noGrp="1"/>
          </p:cNvSpPr>
          <p:nvPr>
            <p:ph type="title" hasCustomPrompt="1"/>
          </p:nvPr>
        </p:nvSpPr>
        <p:spPr>
          <a:xfrm>
            <a:off x="590400" y="5365791"/>
            <a:ext cx="11015663" cy="860624"/>
          </a:xfrm>
        </p:spPr>
        <p:txBody>
          <a:bodyPr/>
          <a:lstStyle>
            <a:lvl1pPr>
              <a:defRPr>
                <a:solidFill>
                  <a:schemeClr val="bg1"/>
                </a:solidFill>
              </a:defRPr>
            </a:lvl1pPr>
          </a:lstStyle>
          <a:p>
            <a:r>
              <a:rPr lang="de-DE" dirty="0"/>
              <a:t>Hier steht Ihre Kapitelheadline</a:t>
            </a:r>
            <a:br>
              <a:rPr lang="de-DE" dirty="0"/>
            </a:br>
            <a:r>
              <a:rPr lang="de-DE" dirty="0"/>
              <a:t>mit bis zu zwei </a:t>
            </a:r>
            <a:r>
              <a:rPr lang="de-DE" noProof="0" dirty="0"/>
              <a:t>Zeilen</a:t>
            </a:r>
            <a:endParaRPr lang="de-DE" dirty="0"/>
          </a:p>
        </p:txBody>
      </p:sp>
      <p:sp>
        <p:nvSpPr>
          <p:cNvPr id="12" name="Textplatzhalter 5" descr="Platzhalter für die Subheadline." title="Subheadlineplatzhalter"/>
          <p:cNvSpPr>
            <a:spLocks noGrp="1"/>
          </p:cNvSpPr>
          <p:nvPr>
            <p:ph type="body" sz="quarter" idx="18" hasCustomPrompt="1"/>
          </p:nvPr>
        </p:nvSpPr>
        <p:spPr>
          <a:xfrm>
            <a:off x="590400" y="6363948"/>
            <a:ext cx="11016294" cy="289165"/>
          </a:xfrm>
          <a:prstGeom prst="rect">
            <a:avLst/>
          </a:prstGeom>
        </p:spPr>
        <p:txBody>
          <a:bodyPr lIns="90000" tIns="0" rIns="0" bIns="0">
            <a:noAutofit/>
          </a:bodyPr>
          <a:lstStyle>
            <a:lvl1pPr marL="0" indent="0">
              <a:spcBef>
                <a:spcPts val="0"/>
              </a:spcBef>
              <a:spcAft>
                <a:spcPts val="0"/>
              </a:spcAft>
              <a:buNone/>
              <a:defRPr sz="1875"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a:t>
            </a:r>
          </a:p>
        </p:txBody>
      </p:sp>
      <p:sp>
        <p:nvSpPr>
          <p:cNvPr id="13" name="Bildplatzhalter 16" descr="Platzhalter für ein Bild." title="Bildplatzhalter"/>
          <p:cNvSpPr>
            <a:spLocks noGrp="1"/>
          </p:cNvSpPr>
          <p:nvPr>
            <p:ph type="pic" sz="quarter" idx="19" hasCustomPrompt="1"/>
          </p:nvPr>
        </p:nvSpPr>
        <p:spPr>
          <a:xfrm>
            <a:off x="89999" y="90354"/>
            <a:ext cx="12150000" cy="5125341"/>
          </a:xfrm>
          <a:prstGeom prst="snipRoundRect">
            <a:avLst>
              <a:gd name="adj1" fmla="val 4940"/>
              <a:gd name="adj2" fmla="val 0"/>
            </a:avLst>
          </a:prstGeom>
        </p:spPr>
        <p:txBody>
          <a:bodyPr>
            <a:normAutofit/>
          </a:bodyPr>
          <a:lstStyle>
            <a:lvl1pPr marL="0" indent="0">
              <a:buNone/>
              <a:defRPr sz="1200"/>
            </a:lvl1pPr>
          </a:lstStyle>
          <a:p>
            <a:r>
              <a:rPr lang="en-US" dirty="0" err="1"/>
              <a:t>Bild</a:t>
            </a:r>
            <a:r>
              <a:rPr lang="en-US" dirty="0"/>
              <a:t> </a:t>
            </a:r>
            <a:r>
              <a:rPr lang="en-US" dirty="0" err="1"/>
              <a:t>einfügen</a:t>
            </a:r>
            <a:endParaRPr lang="de-DE" dirty="0"/>
          </a:p>
        </p:txBody>
      </p:sp>
    </p:spTree>
    <p:extLst>
      <p:ext uri="{BB962C8B-B14F-4D97-AF65-F5344CB8AC3E}">
        <p14:creationId xmlns:p14="http://schemas.microsoft.com/office/powerpoint/2010/main" val="35372258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rennfolie ohne Bild">
    <p:spTree>
      <p:nvGrpSpPr>
        <p:cNvPr id="1" name=""/>
        <p:cNvGrpSpPr/>
        <p:nvPr/>
      </p:nvGrpSpPr>
      <p:grpSpPr>
        <a:xfrm>
          <a:off x="0" y="0"/>
          <a:ext cx="0" cy="0"/>
          <a:chOff x="0" y="0"/>
          <a:chExt cx="0" cy="0"/>
        </a:xfrm>
      </p:grpSpPr>
      <p:pic>
        <p:nvPicPr>
          <p:cNvPr id="6" name="Grafik 5" descr="Roter Farbverlauf mit dem Signet der BA." title="Hintergrund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89999" y="90975"/>
            <a:ext cx="12150000" cy="6800112"/>
          </a:xfrm>
          <a:prstGeom prst="rect">
            <a:avLst/>
          </a:prstGeom>
        </p:spPr>
      </p:pic>
      <p:sp>
        <p:nvSpPr>
          <p:cNvPr id="7" name="Titel 6" descr="Platzhalter für den Titel der Folie." title="Titelplatzhalter"/>
          <p:cNvSpPr>
            <a:spLocks noGrp="1"/>
          </p:cNvSpPr>
          <p:nvPr>
            <p:ph type="title" hasCustomPrompt="1"/>
          </p:nvPr>
        </p:nvSpPr>
        <p:spPr>
          <a:xfrm>
            <a:off x="665999" y="2547133"/>
            <a:ext cx="10800000" cy="1101587"/>
          </a:xfrm>
        </p:spPr>
        <p:txBody>
          <a:bodyPr lIns="0" tIns="0" rIns="0" bIns="0" anchor="t" anchorCtr="0">
            <a:noAutofit/>
          </a:bodyPr>
          <a:lstStyle>
            <a:lvl1pPr>
              <a:defRPr sz="3750" baseline="0">
                <a:solidFill>
                  <a:schemeClr val="bg1"/>
                </a:solidFill>
              </a:defRPr>
            </a:lvl1pPr>
          </a:lstStyle>
          <a:p>
            <a:r>
              <a:rPr lang="de-DE" dirty="0"/>
              <a:t>Hier steht Ihre Kapitelheadline mit bis zu zwei Zeilen.</a:t>
            </a:r>
          </a:p>
        </p:txBody>
      </p:sp>
      <p:sp>
        <p:nvSpPr>
          <p:cNvPr id="8" name="Textplatzhalter 5" descr="Platzhalter für die Subheadline." title="Subheadlineplatzhalter"/>
          <p:cNvSpPr>
            <a:spLocks noGrp="1"/>
          </p:cNvSpPr>
          <p:nvPr>
            <p:ph type="body" sz="quarter" idx="15" hasCustomPrompt="1"/>
          </p:nvPr>
        </p:nvSpPr>
        <p:spPr>
          <a:xfrm>
            <a:off x="666000" y="3769937"/>
            <a:ext cx="10800000" cy="539868"/>
          </a:xfrm>
          <a:prstGeom prst="rect">
            <a:avLst/>
          </a:prstGeom>
        </p:spPr>
        <p:txBody>
          <a:bodyPr lIns="0" tIns="0" rIns="0" bIns="0">
            <a:noAutofit/>
          </a:bodyPr>
          <a:lstStyle>
            <a:lvl1pPr marL="0" indent="0">
              <a:spcBef>
                <a:spcPts val="0"/>
              </a:spcBef>
              <a:spcAft>
                <a:spcPts val="0"/>
              </a:spcAft>
              <a:buNone/>
              <a:defRPr sz="1875"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Tree>
    <p:extLst>
      <p:ext uri="{BB962C8B-B14F-4D97-AF65-F5344CB8AC3E}">
        <p14:creationId xmlns:p14="http://schemas.microsoft.com/office/powerpoint/2010/main" val="4457108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rennfolie ohne Bild - Schmaler Header">
    <p:spTree>
      <p:nvGrpSpPr>
        <p:cNvPr id="1" name=""/>
        <p:cNvGrpSpPr/>
        <p:nvPr/>
      </p:nvGrpSpPr>
      <p:grpSpPr>
        <a:xfrm>
          <a:off x="0" y="0"/>
          <a:ext cx="0" cy="0"/>
          <a:chOff x="0" y="0"/>
          <a:chExt cx="0" cy="0"/>
        </a:xfrm>
      </p:grpSpPr>
      <p:pic>
        <p:nvPicPr>
          <p:cNvPr id="5"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828"/>
            <a:ext cx="12149999" cy="338347"/>
          </a:xfrm>
          <a:prstGeom prst="rect">
            <a:avLst/>
          </a:prstGeom>
        </p:spPr>
      </p:pic>
      <p:sp>
        <p:nvSpPr>
          <p:cNvPr id="7" name="Titel 6" descr="Platzhalter für den Titel der Folie." title="Titelplatzhalter"/>
          <p:cNvSpPr>
            <a:spLocks noGrp="1"/>
          </p:cNvSpPr>
          <p:nvPr>
            <p:ph type="title" hasCustomPrompt="1"/>
          </p:nvPr>
        </p:nvSpPr>
        <p:spPr>
          <a:xfrm>
            <a:off x="665999" y="2530800"/>
            <a:ext cx="10800000" cy="1073534"/>
          </a:xfrm>
        </p:spPr>
        <p:txBody>
          <a:bodyPr lIns="0" tIns="0" rIns="0" bIns="0" anchor="t" anchorCtr="0">
            <a:noAutofit/>
          </a:bodyPr>
          <a:lstStyle>
            <a:lvl1pPr>
              <a:defRPr sz="3750" baseline="0">
                <a:solidFill>
                  <a:schemeClr val="tx1"/>
                </a:solidFill>
              </a:defRPr>
            </a:lvl1pPr>
          </a:lstStyle>
          <a:p>
            <a:r>
              <a:rPr lang="de-DE" dirty="0"/>
              <a:t>Hier steht Ihre Kapitelheadline mit bis zu zwei Zeilen.</a:t>
            </a:r>
          </a:p>
        </p:txBody>
      </p:sp>
      <p:sp>
        <p:nvSpPr>
          <p:cNvPr id="8" name="Textplatzhalter 5" descr="Platzhalter für die Subheadline." title="Subheadlineplatzhalter"/>
          <p:cNvSpPr>
            <a:spLocks noGrp="1"/>
          </p:cNvSpPr>
          <p:nvPr>
            <p:ph type="body" sz="quarter" idx="15" hasCustomPrompt="1"/>
          </p:nvPr>
        </p:nvSpPr>
        <p:spPr>
          <a:xfrm>
            <a:off x="666000" y="3769200"/>
            <a:ext cx="10800000" cy="539868"/>
          </a:xfrm>
          <a:prstGeom prst="rect">
            <a:avLst/>
          </a:prstGeom>
        </p:spPr>
        <p:txBody>
          <a:bodyPr lIns="0" tIns="0" rIns="0" bIns="0">
            <a:noAutofit/>
          </a:bodyPr>
          <a:lstStyle>
            <a:lvl1pPr marL="0" indent="0">
              <a:spcBef>
                <a:spcPts val="0"/>
              </a:spcBef>
              <a:spcAft>
                <a:spcPts val="0"/>
              </a:spcAft>
              <a:buNone/>
              <a:defRPr sz="1875" baseline="0">
                <a:solidFill>
                  <a:schemeClr val="tx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Tree>
    <p:extLst>
      <p:ext uri="{BB962C8B-B14F-4D97-AF65-F5344CB8AC3E}">
        <p14:creationId xmlns:p14="http://schemas.microsoft.com/office/powerpoint/2010/main" val="2178587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 Vertraulich">
    <p:spTree>
      <p:nvGrpSpPr>
        <p:cNvPr id="1" name=""/>
        <p:cNvGrpSpPr/>
        <p:nvPr/>
      </p:nvGrpSpPr>
      <p:grpSpPr>
        <a:xfrm>
          <a:off x="0" y="0"/>
          <a:ext cx="0" cy="0"/>
          <a:chOff x="0" y="0"/>
          <a:chExt cx="0" cy="0"/>
        </a:xfrm>
      </p:grpSpPr>
      <p:pic>
        <p:nvPicPr>
          <p:cNvPr id="12"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000"/>
            <a:ext cx="12149999" cy="338347"/>
          </a:xfrm>
          <a:prstGeom prst="rect">
            <a:avLst/>
          </a:prstGeom>
        </p:spPr>
      </p:pic>
      <p:sp>
        <p:nvSpPr>
          <p:cNvPr id="15" name="Textplatzhalter 5" descr="Platzhalter für Thema/Version/Datum." title="Platzhalter Textfeld"/>
          <p:cNvSpPr>
            <a:spLocks noGrp="1"/>
          </p:cNvSpPr>
          <p:nvPr>
            <p:ph type="body" sz="quarter" idx="14" hasCustomPrompt="1"/>
          </p:nvPr>
        </p:nvSpPr>
        <p:spPr>
          <a:xfrm>
            <a:off x="359999" y="136603"/>
            <a:ext cx="9252000" cy="247133"/>
          </a:xfrm>
          <a:prstGeom prst="rect">
            <a:avLst/>
          </a:prstGeom>
        </p:spPr>
        <p:txBody>
          <a:bodyPr lIns="0" tIns="0" rIns="0" bIns="0" anchor="ctr" anchorCtr="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13" name="Rechteck 12" descr="Grauer Farbverlauf" title="Hintergrundfläche"/>
          <p:cNvSpPr/>
          <p:nvPr userDrawn="1"/>
        </p:nvSpPr>
        <p:spPr>
          <a:xfrm>
            <a:off x="10178087" y="146973"/>
            <a:ext cx="1918800" cy="230412"/>
          </a:xfrm>
          <a:prstGeom prst="rect">
            <a:avLst/>
          </a:prstGeom>
          <a:gradFill flip="none" rotWithShape="1">
            <a:gsLst>
              <a:gs pos="0">
                <a:schemeClr val="bg1">
                  <a:lumMod val="75000"/>
                </a:schemeClr>
              </a:gs>
              <a:gs pos="50000">
                <a:schemeClr val="bg1">
                  <a:lumMod val="97000"/>
                </a:schemeClr>
              </a:gs>
              <a:gs pos="100000">
                <a:schemeClr val="bg1">
                  <a:lumMod val="75000"/>
                </a:schemeClr>
              </a:gs>
            </a:gsLst>
            <a:path path="circle">
              <a:fillToRect l="100000" t="100000"/>
            </a:path>
            <a:tileRect r="-100000" b="-100000"/>
          </a:gradFill>
          <a:ln w="2095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151" dirty="0"/>
          </a:p>
        </p:txBody>
      </p:sp>
      <p:sp>
        <p:nvSpPr>
          <p:cNvPr id="14" name="Textfeld 13" descr="Vertraulich" title="Textfeld"/>
          <p:cNvSpPr txBox="1"/>
          <p:nvPr userDrawn="1"/>
        </p:nvSpPr>
        <p:spPr>
          <a:xfrm>
            <a:off x="10116000" y="107685"/>
            <a:ext cx="2048400" cy="308988"/>
          </a:xfrm>
          <a:prstGeom prst="rect">
            <a:avLst/>
          </a:prstGeom>
          <a:noFill/>
        </p:spPr>
        <p:txBody>
          <a:bodyPr wrap="square" rtlCol="0">
            <a:spAutoFit/>
          </a:bodyPr>
          <a:lstStyle/>
          <a:p>
            <a:pPr algn="ctr"/>
            <a:r>
              <a:rPr lang="de-DE" sz="1400" b="1" spc="300" baseline="0" dirty="0">
                <a:solidFill>
                  <a:schemeClr val="tx2"/>
                </a:solidFill>
              </a:rPr>
              <a:t>VERTRAULICH</a:t>
            </a:r>
          </a:p>
        </p:txBody>
      </p:sp>
      <p:sp>
        <p:nvSpPr>
          <p:cNvPr id="24" name="Bildplatzhalter 31" descr="Platzhalter für ein Bild." title="Bildplatzhalter"/>
          <p:cNvSpPr>
            <a:spLocks noGrp="1"/>
          </p:cNvSpPr>
          <p:nvPr userDrawn="1">
            <p:ph type="pic" sz="quarter" idx="11" hasCustomPrompt="1"/>
          </p:nvPr>
        </p:nvSpPr>
        <p:spPr>
          <a:xfrm>
            <a:off x="90000" y="457200"/>
            <a:ext cx="12150000" cy="563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userDrawn="1">
            <p:ph type="title" hasCustomPrompt="1"/>
          </p:nvPr>
        </p:nvSpPr>
        <p:spPr>
          <a:xfrm>
            <a:off x="90000" y="1983600"/>
            <a:ext cx="4140000" cy="1748510"/>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userDrawn="1">
            <p:ph type="body" sz="quarter" idx="16" hasCustomPrompt="1"/>
          </p:nvPr>
        </p:nvSpPr>
        <p:spPr>
          <a:xfrm>
            <a:off x="90000" y="3733200"/>
            <a:ext cx="4140000" cy="808459"/>
          </a:xfrm>
          <a:prstGeom prst="rect">
            <a:avLst/>
          </a:prstGeom>
          <a:solidFill>
            <a:schemeClr val="bg1">
              <a:alpha val="75000"/>
            </a:schemeClr>
          </a:solidFill>
        </p:spPr>
        <p:txBody>
          <a:bodyPr wrap="square" lIns="270000" tIns="72000" rIns="270000" bIns="180000">
            <a:spAutoFit/>
          </a:bodyPr>
          <a:lstStyle>
            <a:lvl1pPr marL="0" indent="0">
              <a:buNone/>
              <a:defRPr sz="1800" baseline="0"/>
            </a:lvl1pPr>
          </a:lstStyle>
          <a:p>
            <a:pPr lvl="0"/>
            <a:r>
              <a:rPr lang="de-DE" dirty="0" err="1"/>
              <a:t>Subline</a:t>
            </a:r>
            <a:r>
              <a:rPr lang="de-DE" dirty="0"/>
              <a:t> nutzbar für zusätzliche Informationen.</a:t>
            </a:r>
          </a:p>
        </p:txBody>
      </p:sp>
      <p:sp>
        <p:nvSpPr>
          <p:cNvPr id="30" name="Bildplatzhalter 28" descr="Dienststellenlogo." title="Dienststellenlogo"/>
          <p:cNvSpPr>
            <a:spLocks noGrp="1"/>
          </p:cNvSpPr>
          <p:nvPr userDrawn="1">
            <p:ph type="pic" sz="quarter" idx="18" hasCustomPrompt="1"/>
          </p:nvPr>
        </p:nvSpPr>
        <p:spPr>
          <a:xfrm>
            <a:off x="90000" y="6206135"/>
            <a:ext cx="1558800" cy="5904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1534562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Abschlussfolie">
    <p:spTree>
      <p:nvGrpSpPr>
        <p:cNvPr id="1" name=""/>
        <p:cNvGrpSpPr/>
        <p:nvPr/>
      </p:nvGrpSpPr>
      <p:grpSpPr>
        <a:xfrm>
          <a:off x="0" y="0"/>
          <a:ext cx="0" cy="0"/>
          <a:chOff x="0" y="0"/>
          <a:chExt cx="0" cy="0"/>
        </a:xfrm>
      </p:grpSpPr>
      <p:pic>
        <p:nvPicPr>
          <p:cNvPr id="9" name="Grafik 8" descr="Roter Farbverlauf mit dem Signet der BA." title="Hintergrundgrafik"/>
          <p:cNvPicPr>
            <a:picLocks/>
          </p:cNvPicPr>
          <p:nvPr userDrawn="1"/>
        </p:nvPicPr>
        <p:blipFill rotWithShape="1">
          <a:blip r:embed="rId2" cstate="print">
            <a:extLst>
              <a:ext uri="{28A0092B-C50C-407E-A947-70E740481C1C}">
                <a14:useLocalDpi xmlns:a14="http://schemas.microsoft.com/office/drawing/2010/main"/>
              </a:ext>
            </a:extLst>
          </a:blip>
          <a:srcRect b="2341"/>
          <a:stretch/>
        </p:blipFill>
        <p:spPr>
          <a:xfrm>
            <a:off x="91211" y="90259"/>
            <a:ext cx="12150000" cy="5857200"/>
          </a:xfrm>
          <a:prstGeom prst="rect">
            <a:avLst/>
          </a:prstGeom>
        </p:spPr>
      </p:pic>
      <p:sp>
        <p:nvSpPr>
          <p:cNvPr id="14" name="Titel 6" descr="Platzhalter für einen Abschlusssatz." title="Textplatzhalter"/>
          <p:cNvSpPr>
            <a:spLocks noGrp="1"/>
          </p:cNvSpPr>
          <p:nvPr>
            <p:ph type="title" hasCustomPrompt="1"/>
          </p:nvPr>
        </p:nvSpPr>
        <p:spPr>
          <a:xfrm>
            <a:off x="578250" y="2322858"/>
            <a:ext cx="11228319" cy="1245967"/>
          </a:xfrm>
        </p:spPr>
        <p:txBody>
          <a:bodyPr lIns="0" tIns="0" rIns="0" bIns="0" anchor="t" anchorCtr="0">
            <a:noAutofit/>
          </a:bodyPr>
          <a:lstStyle>
            <a:lvl1pPr algn="ctr">
              <a:defRPr sz="4125" baseline="0">
                <a:solidFill>
                  <a:schemeClr val="bg1"/>
                </a:solidFill>
              </a:defRPr>
            </a:lvl1pPr>
          </a:lstStyle>
          <a:p>
            <a:r>
              <a:rPr lang="de-DE" dirty="0"/>
              <a:t>Hier steht ein Abschlusssatz </a:t>
            </a:r>
            <a:br>
              <a:rPr lang="de-DE" dirty="0"/>
            </a:br>
            <a:r>
              <a:rPr lang="de-DE" dirty="0"/>
              <a:t>in zwei Zeilen.</a:t>
            </a:r>
          </a:p>
        </p:txBody>
      </p:sp>
      <p:sp>
        <p:nvSpPr>
          <p:cNvPr id="5" name="Bildplatzhalter 28" descr="Dienststellenlogo." title="Dienststellenlogo"/>
          <p:cNvSpPr>
            <a:spLocks noGrp="1" noChangeAspect="1"/>
          </p:cNvSpPr>
          <p:nvPr>
            <p:ph type="pic" sz="quarter" idx="18" hasCustomPrompt="1"/>
          </p:nvPr>
        </p:nvSpPr>
        <p:spPr>
          <a:xfrm>
            <a:off x="90000" y="6048000"/>
            <a:ext cx="1944000" cy="736296"/>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11938810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eerfolie">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p:txBody>
          <a:bodyPr/>
          <a:lstStyle>
            <a:lvl1pPr>
              <a:defRPr baseline="0"/>
            </a:lvl1pPr>
          </a:lstStyle>
          <a:p>
            <a:r>
              <a:rPr lang="de-DE" dirty="0"/>
              <a:t>Hier steht Ihre Botschaft</a:t>
            </a:r>
          </a:p>
        </p:txBody>
      </p:sp>
      <p:sp>
        <p:nvSpPr>
          <p:cNvPr id="3" name="Fußzeilenplatzhalter 2" descr="Platzhalter für das Thema und das Datum der Präsentation." title="Thema-/Datumsplatzhalter in der Fußzeile"/>
          <p:cNvSpPr>
            <a:spLocks noGrp="1"/>
          </p:cNvSpPr>
          <p:nvPr>
            <p:ph type="ftr" sz="quarter" idx="10"/>
          </p:nvPr>
        </p:nvSpPr>
        <p:spPr/>
        <p:txBody>
          <a:bodyPr/>
          <a:lstStyle/>
          <a:p>
            <a:r>
              <a:rPr lang="de-DE">
                <a:solidFill>
                  <a:srgbClr val="000000"/>
                </a:solidFill>
              </a:rPr>
              <a:t>November 2023 © Bundesagentur für Arbeit</a:t>
            </a:r>
            <a:endParaRPr lang="de-DE" dirty="0">
              <a:solidFill>
                <a:srgbClr val="000000"/>
              </a:solidFill>
            </a:endParaRPr>
          </a:p>
        </p:txBody>
      </p:sp>
      <p:sp>
        <p:nvSpPr>
          <p:cNvPr id="4" name="Foliennummernplatzhalter 3" descr="Seitenzahl der Folie." title="Seitenzahlplatzhalter"/>
          <p:cNvSpPr>
            <a:spLocks noGrp="1"/>
          </p:cNvSpPr>
          <p:nvPr>
            <p:ph type="sldNum" sz="quarter" idx="11"/>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24300194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o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06867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p:spTree>
      <p:nvGrpSpPr>
        <p:cNvPr id="1" name=""/>
        <p:cNvGrpSpPr/>
        <p:nvPr/>
      </p:nvGrpSpPr>
      <p:grpSpPr>
        <a:xfrm>
          <a:off x="0" y="0"/>
          <a:ext cx="0" cy="0"/>
          <a:chOff x="0" y="0"/>
          <a:chExt cx="0" cy="0"/>
        </a:xfrm>
      </p:grpSpPr>
      <p:pic>
        <p:nvPicPr>
          <p:cNvPr id="12"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000"/>
            <a:ext cx="12149999" cy="338347"/>
          </a:xfrm>
          <a:prstGeom prst="rect">
            <a:avLst/>
          </a:prstGeom>
        </p:spPr>
      </p:pic>
      <p:sp>
        <p:nvSpPr>
          <p:cNvPr id="14" name="Textplatzhalter 5" descr="Platzhalter für Thema/Version/Datum." title="Platzhalter Textfeld"/>
          <p:cNvSpPr>
            <a:spLocks noGrp="1"/>
          </p:cNvSpPr>
          <p:nvPr>
            <p:ph type="body" sz="quarter" idx="14" hasCustomPrompt="1"/>
          </p:nvPr>
        </p:nvSpPr>
        <p:spPr>
          <a:xfrm>
            <a:off x="360000" y="136800"/>
            <a:ext cx="10800000" cy="247133"/>
          </a:xfrm>
          <a:prstGeom prst="rect">
            <a:avLst/>
          </a:prstGeom>
        </p:spPr>
        <p:txBody>
          <a:bodyPr lIns="0" tIns="0" rIns="0" bIns="0" anchor="ctr" anchorCtr="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24" name="Bildplatzhalter 31" descr="Platzhalter für ein Bild." title="Bildplatzhalter"/>
          <p:cNvSpPr>
            <a:spLocks noGrp="1"/>
          </p:cNvSpPr>
          <p:nvPr>
            <p:ph type="pic" sz="quarter" idx="11" hasCustomPrompt="1"/>
          </p:nvPr>
        </p:nvSpPr>
        <p:spPr>
          <a:xfrm>
            <a:off x="90000" y="457200"/>
            <a:ext cx="12150000" cy="563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p:ph type="title" hasCustomPrompt="1"/>
          </p:nvPr>
        </p:nvSpPr>
        <p:spPr>
          <a:xfrm>
            <a:off x="90000" y="1983600"/>
            <a:ext cx="4140000" cy="1748510"/>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p:ph type="body" sz="quarter" idx="16" hasCustomPrompt="1"/>
          </p:nvPr>
        </p:nvSpPr>
        <p:spPr>
          <a:xfrm>
            <a:off x="90000" y="3733200"/>
            <a:ext cx="4140000" cy="808459"/>
          </a:xfrm>
          <a:prstGeom prst="rect">
            <a:avLst/>
          </a:prstGeom>
          <a:solidFill>
            <a:schemeClr val="bg1">
              <a:alpha val="75000"/>
            </a:schemeClr>
          </a:solidFill>
        </p:spPr>
        <p:txBody>
          <a:bodyPr wrap="square" lIns="270000" tIns="72000" rIns="270000" bIns="180000">
            <a:spAutoFit/>
          </a:bodyPr>
          <a:lstStyle>
            <a:lvl1pPr marL="0" indent="0">
              <a:buNone/>
              <a:defRPr sz="1800" baseline="0"/>
            </a:lvl1pPr>
          </a:lstStyle>
          <a:p>
            <a:pPr lvl="0"/>
            <a:r>
              <a:rPr lang="de-DE" dirty="0" err="1"/>
              <a:t>Subline</a:t>
            </a:r>
            <a:r>
              <a:rPr lang="de-DE" dirty="0"/>
              <a:t> nutzbar für zusätzliche Informationen.</a:t>
            </a:r>
          </a:p>
        </p:txBody>
      </p:sp>
    </p:spTree>
    <p:extLst>
      <p:ext uri="{BB962C8B-B14F-4D97-AF65-F5344CB8AC3E}">
        <p14:creationId xmlns:p14="http://schemas.microsoft.com/office/powerpoint/2010/main" val="11852468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 Intern">
    <p:spTree>
      <p:nvGrpSpPr>
        <p:cNvPr id="1" name=""/>
        <p:cNvGrpSpPr/>
        <p:nvPr/>
      </p:nvGrpSpPr>
      <p:grpSpPr>
        <a:xfrm>
          <a:off x="0" y="0"/>
          <a:ext cx="0" cy="0"/>
          <a:chOff x="0" y="0"/>
          <a:chExt cx="0" cy="0"/>
        </a:xfrm>
      </p:grpSpPr>
      <p:pic>
        <p:nvPicPr>
          <p:cNvPr id="12"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000"/>
            <a:ext cx="12149999" cy="338347"/>
          </a:xfrm>
          <a:prstGeom prst="rect">
            <a:avLst/>
          </a:prstGeom>
        </p:spPr>
      </p:pic>
      <p:sp>
        <p:nvSpPr>
          <p:cNvPr id="10" name="Textplatzhalter 5" descr="Platzhalter für Thema/Version/Datum." title="Platzhalter Textfeld"/>
          <p:cNvSpPr>
            <a:spLocks noGrp="1"/>
          </p:cNvSpPr>
          <p:nvPr>
            <p:ph type="body" sz="quarter" idx="14" hasCustomPrompt="1"/>
          </p:nvPr>
        </p:nvSpPr>
        <p:spPr>
          <a:xfrm>
            <a:off x="360000" y="136603"/>
            <a:ext cx="9900000" cy="247133"/>
          </a:xfrm>
          <a:prstGeom prst="rect">
            <a:avLst/>
          </a:prstGeom>
        </p:spPr>
        <p:txBody>
          <a:bodyPr lIns="0" tIns="0" rIns="0" bIns="0" anchor="ctr" anchorCtr="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8" name="Rechteck 7" descr="Grauer Farbverlauf" title="Hintergrundfläche"/>
          <p:cNvSpPr/>
          <p:nvPr userDrawn="1"/>
        </p:nvSpPr>
        <p:spPr>
          <a:xfrm>
            <a:off x="10911600" y="146973"/>
            <a:ext cx="1180800" cy="230412"/>
          </a:xfrm>
          <a:prstGeom prst="rect">
            <a:avLst/>
          </a:prstGeom>
          <a:gradFill flip="none" rotWithShape="1">
            <a:gsLst>
              <a:gs pos="0">
                <a:schemeClr val="bg1">
                  <a:lumMod val="75000"/>
                </a:schemeClr>
              </a:gs>
              <a:gs pos="50000">
                <a:schemeClr val="bg1">
                  <a:lumMod val="97000"/>
                </a:schemeClr>
              </a:gs>
              <a:gs pos="100000">
                <a:schemeClr val="bg1">
                  <a:lumMod val="75000"/>
                </a:schemeClr>
              </a:gs>
            </a:gsLst>
            <a:path path="circle">
              <a:fillToRect l="100000" t="100000"/>
            </a:path>
            <a:tileRect r="-100000" b="-100000"/>
          </a:gradFill>
          <a:ln w="2095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151" dirty="0"/>
          </a:p>
        </p:txBody>
      </p:sp>
      <p:sp>
        <p:nvSpPr>
          <p:cNvPr id="9" name="Textfeld 8" descr="Intern" title="Textfeld"/>
          <p:cNvSpPr txBox="1"/>
          <p:nvPr userDrawn="1"/>
        </p:nvSpPr>
        <p:spPr>
          <a:xfrm>
            <a:off x="10911600" y="107685"/>
            <a:ext cx="1256400" cy="308988"/>
          </a:xfrm>
          <a:prstGeom prst="rect">
            <a:avLst/>
          </a:prstGeom>
          <a:noFill/>
        </p:spPr>
        <p:txBody>
          <a:bodyPr wrap="square" rtlCol="0">
            <a:spAutoFit/>
          </a:bodyPr>
          <a:lstStyle/>
          <a:p>
            <a:pPr algn="ctr"/>
            <a:r>
              <a:rPr lang="de-DE" sz="1400" b="1" spc="300" baseline="0" dirty="0">
                <a:solidFill>
                  <a:schemeClr val="tx2"/>
                </a:solidFill>
              </a:rPr>
              <a:t>INTERN</a:t>
            </a:r>
          </a:p>
        </p:txBody>
      </p:sp>
      <p:sp>
        <p:nvSpPr>
          <p:cNvPr id="24" name="Bildplatzhalter 31" descr="Platzhalter für ein Bild." title="Bildplatzhalter"/>
          <p:cNvSpPr>
            <a:spLocks noGrp="1"/>
          </p:cNvSpPr>
          <p:nvPr userDrawn="1">
            <p:ph type="pic" sz="quarter" idx="11" hasCustomPrompt="1"/>
          </p:nvPr>
        </p:nvSpPr>
        <p:spPr>
          <a:xfrm>
            <a:off x="90000" y="457200"/>
            <a:ext cx="12150000" cy="563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userDrawn="1">
            <p:ph type="title" hasCustomPrompt="1"/>
          </p:nvPr>
        </p:nvSpPr>
        <p:spPr>
          <a:xfrm>
            <a:off x="90000" y="1983600"/>
            <a:ext cx="4140000" cy="1748510"/>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userDrawn="1">
            <p:ph type="body" sz="quarter" idx="16" hasCustomPrompt="1"/>
          </p:nvPr>
        </p:nvSpPr>
        <p:spPr>
          <a:xfrm>
            <a:off x="90000" y="3733200"/>
            <a:ext cx="4140000" cy="808459"/>
          </a:xfrm>
          <a:prstGeom prst="rect">
            <a:avLst/>
          </a:prstGeom>
          <a:solidFill>
            <a:schemeClr val="bg1">
              <a:alpha val="75000"/>
            </a:schemeClr>
          </a:solidFill>
        </p:spPr>
        <p:txBody>
          <a:bodyPr wrap="square" lIns="270000" tIns="72000" rIns="270000" bIns="180000">
            <a:spAutoFit/>
          </a:bodyPr>
          <a:lstStyle>
            <a:lvl1pPr marL="0" indent="0">
              <a:buNone/>
              <a:defRPr sz="1800" baseline="0"/>
            </a:lvl1pPr>
          </a:lstStyle>
          <a:p>
            <a:pPr lvl="0"/>
            <a:r>
              <a:rPr lang="de-DE" dirty="0" err="1"/>
              <a:t>Subline</a:t>
            </a:r>
            <a:r>
              <a:rPr lang="de-DE" dirty="0"/>
              <a:t> nutzbar für zusätzliche Informationen.</a:t>
            </a:r>
          </a:p>
        </p:txBody>
      </p:sp>
      <p:sp>
        <p:nvSpPr>
          <p:cNvPr id="30" name="Bildplatzhalter 28" descr="Dienststellenlogo." title="Dienststellenlogo"/>
          <p:cNvSpPr>
            <a:spLocks noGrp="1"/>
          </p:cNvSpPr>
          <p:nvPr userDrawn="1">
            <p:ph type="pic" sz="quarter" idx="18" hasCustomPrompt="1"/>
          </p:nvPr>
        </p:nvSpPr>
        <p:spPr>
          <a:xfrm>
            <a:off x="90001" y="6206127"/>
            <a:ext cx="1558800" cy="5904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16020262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elfolie mit Bild - Vertraulich">
    <p:spTree>
      <p:nvGrpSpPr>
        <p:cNvPr id="1" name=""/>
        <p:cNvGrpSpPr/>
        <p:nvPr/>
      </p:nvGrpSpPr>
      <p:grpSpPr>
        <a:xfrm>
          <a:off x="0" y="0"/>
          <a:ext cx="0" cy="0"/>
          <a:chOff x="0" y="0"/>
          <a:chExt cx="0" cy="0"/>
        </a:xfrm>
      </p:grpSpPr>
      <p:pic>
        <p:nvPicPr>
          <p:cNvPr id="12"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000"/>
            <a:ext cx="12149999" cy="338347"/>
          </a:xfrm>
          <a:prstGeom prst="rect">
            <a:avLst/>
          </a:prstGeom>
        </p:spPr>
      </p:pic>
      <p:sp>
        <p:nvSpPr>
          <p:cNvPr id="15" name="Textplatzhalter 5" descr="Platzhalter für Thema/Version/Datum." title="Platzhalter Textfeld"/>
          <p:cNvSpPr>
            <a:spLocks noGrp="1"/>
          </p:cNvSpPr>
          <p:nvPr>
            <p:ph type="body" sz="quarter" idx="14" hasCustomPrompt="1"/>
          </p:nvPr>
        </p:nvSpPr>
        <p:spPr>
          <a:xfrm>
            <a:off x="359999" y="136603"/>
            <a:ext cx="9252000" cy="247133"/>
          </a:xfrm>
          <a:prstGeom prst="rect">
            <a:avLst/>
          </a:prstGeom>
        </p:spPr>
        <p:txBody>
          <a:bodyPr lIns="0" tIns="0" rIns="0" bIns="0" anchor="ctr" anchorCtr="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13" name="Rechteck 12" descr="Grauer Farbverlauf" title="Hintergrundfläche"/>
          <p:cNvSpPr/>
          <p:nvPr userDrawn="1"/>
        </p:nvSpPr>
        <p:spPr>
          <a:xfrm>
            <a:off x="10178087" y="146973"/>
            <a:ext cx="1918800" cy="230412"/>
          </a:xfrm>
          <a:prstGeom prst="rect">
            <a:avLst/>
          </a:prstGeom>
          <a:gradFill flip="none" rotWithShape="1">
            <a:gsLst>
              <a:gs pos="0">
                <a:schemeClr val="bg1">
                  <a:lumMod val="75000"/>
                </a:schemeClr>
              </a:gs>
              <a:gs pos="50000">
                <a:schemeClr val="bg1">
                  <a:lumMod val="97000"/>
                </a:schemeClr>
              </a:gs>
              <a:gs pos="100000">
                <a:schemeClr val="bg1">
                  <a:lumMod val="75000"/>
                </a:schemeClr>
              </a:gs>
            </a:gsLst>
            <a:path path="circle">
              <a:fillToRect l="100000" t="100000"/>
            </a:path>
            <a:tileRect r="-100000" b="-100000"/>
          </a:gradFill>
          <a:ln w="2095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151" dirty="0"/>
          </a:p>
        </p:txBody>
      </p:sp>
      <p:sp>
        <p:nvSpPr>
          <p:cNvPr id="14" name="Textfeld 13" descr="Vertraulich" title="Textfeld"/>
          <p:cNvSpPr txBox="1"/>
          <p:nvPr userDrawn="1"/>
        </p:nvSpPr>
        <p:spPr>
          <a:xfrm>
            <a:off x="10116000" y="107685"/>
            <a:ext cx="2048400" cy="308988"/>
          </a:xfrm>
          <a:prstGeom prst="rect">
            <a:avLst/>
          </a:prstGeom>
          <a:noFill/>
        </p:spPr>
        <p:txBody>
          <a:bodyPr wrap="square" rtlCol="0">
            <a:spAutoFit/>
          </a:bodyPr>
          <a:lstStyle/>
          <a:p>
            <a:pPr algn="ctr"/>
            <a:r>
              <a:rPr lang="de-DE" sz="1400" b="1" spc="300" baseline="0" dirty="0">
                <a:solidFill>
                  <a:schemeClr val="tx2"/>
                </a:solidFill>
              </a:rPr>
              <a:t>VERTRAULICH</a:t>
            </a:r>
          </a:p>
        </p:txBody>
      </p:sp>
      <p:sp>
        <p:nvSpPr>
          <p:cNvPr id="24" name="Bildplatzhalter 31" descr="Platzhalter für ein Bild." title="Bildplatzhalter"/>
          <p:cNvSpPr>
            <a:spLocks noGrp="1"/>
          </p:cNvSpPr>
          <p:nvPr userDrawn="1">
            <p:ph type="pic" sz="quarter" idx="11" hasCustomPrompt="1"/>
          </p:nvPr>
        </p:nvSpPr>
        <p:spPr>
          <a:xfrm>
            <a:off x="90000" y="457200"/>
            <a:ext cx="12150000" cy="5634000"/>
          </a:xfrm>
          <a:prstGeom prst="rect">
            <a:avLst/>
          </a:prstGeom>
        </p:spPr>
        <p:txBody>
          <a:bodyPr>
            <a:normAutofit/>
          </a:bodyPr>
          <a:lstStyle>
            <a:lvl1pPr marL="0" indent="0">
              <a:buNone/>
              <a:defRPr sz="1200" baseline="0"/>
            </a:lvl1pPr>
          </a:lstStyle>
          <a:p>
            <a:r>
              <a:rPr lang="de-DE" dirty="0"/>
              <a:t>Bild einfügen</a:t>
            </a:r>
          </a:p>
          <a:p>
            <a:endParaRPr lang="de-DE" dirty="0"/>
          </a:p>
        </p:txBody>
      </p:sp>
      <p:sp>
        <p:nvSpPr>
          <p:cNvPr id="26" name="Titel 6" descr="Platzhalter für den Folientitel." title="Titelplatzhalter"/>
          <p:cNvSpPr>
            <a:spLocks noGrp="1"/>
          </p:cNvSpPr>
          <p:nvPr userDrawn="1">
            <p:ph type="title" hasCustomPrompt="1"/>
          </p:nvPr>
        </p:nvSpPr>
        <p:spPr>
          <a:xfrm>
            <a:off x="90000" y="1983600"/>
            <a:ext cx="4140000" cy="1748510"/>
          </a:xfrm>
          <a:prstGeom prst="round1Rect">
            <a:avLst>
              <a:gd name="adj" fmla="val 13747"/>
            </a:avLst>
          </a:prstGeom>
          <a:solidFill>
            <a:schemeClr val="bg1">
              <a:alpha val="75000"/>
            </a:schemeClr>
          </a:solidFill>
        </p:spPr>
        <p:txBody>
          <a:bodyPr wrap="square" lIns="270000" tIns="180000" rIns="270000" bIns="180000" anchor="t" anchorCtr="0">
            <a:sp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tx1"/>
                </a:solidFill>
              </a:defRPr>
            </a:lvl1pPr>
          </a:lstStyle>
          <a:p>
            <a:r>
              <a:rPr lang="de-DE" dirty="0"/>
              <a:t>Hier steht der Titel Ihrer Präsentation. In drei Zeilen</a:t>
            </a:r>
          </a:p>
        </p:txBody>
      </p:sp>
      <p:sp>
        <p:nvSpPr>
          <p:cNvPr id="27" name="Textplatzhalter 2" descr="Platzhalter für eine Subheadline." title="Subheadlineplatzhalter"/>
          <p:cNvSpPr>
            <a:spLocks noGrp="1"/>
          </p:cNvSpPr>
          <p:nvPr userDrawn="1">
            <p:ph type="body" sz="quarter" idx="16" hasCustomPrompt="1"/>
          </p:nvPr>
        </p:nvSpPr>
        <p:spPr>
          <a:xfrm>
            <a:off x="90000" y="3733200"/>
            <a:ext cx="4140000" cy="808459"/>
          </a:xfrm>
          <a:prstGeom prst="rect">
            <a:avLst/>
          </a:prstGeom>
          <a:solidFill>
            <a:schemeClr val="bg1">
              <a:alpha val="75000"/>
            </a:schemeClr>
          </a:solidFill>
        </p:spPr>
        <p:txBody>
          <a:bodyPr wrap="square" lIns="270000" tIns="72000" rIns="270000" bIns="180000">
            <a:spAutoFit/>
          </a:bodyPr>
          <a:lstStyle>
            <a:lvl1pPr marL="0" indent="0">
              <a:buNone/>
              <a:defRPr sz="1800" baseline="0"/>
            </a:lvl1pPr>
          </a:lstStyle>
          <a:p>
            <a:pPr lvl="0"/>
            <a:r>
              <a:rPr lang="de-DE" dirty="0" err="1"/>
              <a:t>Subline</a:t>
            </a:r>
            <a:r>
              <a:rPr lang="de-DE" dirty="0"/>
              <a:t> nutzbar für zusätzliche Informationen.</a:t>
            </a:r>
          </a:p>
        </p:txBody>
      </p:sp>
      <p:sp>
        <p:nvSpPr>
          <p:cNvPr id="30" name="Bildplatzhalter 28" descr="Dienststellenlogo." title="Dienststellenlogo"/>
          <p:cNvSpPr>
            <a:spLocks noGrp="1"/>
          </p:cNvSpPr>
          <p:nvPr userDrawn="1">
            <p:ph type="pic" sz="quarter" idx="18" hasCustomPrompt="1"/>
          </p:nvPr>
        </p:nvSpPr>
        <p:spPr>
          <a:xfrm>
            <a:off x="90000" y="6206135"/>
            <a:ext cx="1558800" cy="5904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10332768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pic>
        <p:nvPicPr>
          <p:cNvPr id="16" name="Grafik 15" descr="Roter Farbverlauf mit dem Signet der BA." title="Hintergrund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91211" y="90259"/>
            <a:ext cx="12150000" cy="5997600"/>
          </a:xfrm>
          <a:prstGeom prst="rect">
            <a:avLst/>
          </a:prstGeom>
        </p:spPr>
      </p:pic>
      <p:sp>
        <p:nvSpPr>
          <p:cNvPr id="17" name="Textplatzhalter 5" descr="Platzhalter für Thema/Version/Datum." title="Textplatzhalter"/>
          <p:cNvSpPr>
            <a:spLocks noGrp="1"/>
          </p:cNvSpPr>
          <p:nvPr>
            <p:ph type="body" sz="quarter" idx="14" hasCustomPrompt="1"/>
          </p:nvPr>
        </p:nvSpPr>
        <p:spPr>
          <a:xfrm>
            <a:off x="359999" y="382871"/>
            <a:ext cx="11340000" cy="247133"/>
          </a:xfrm>
          <a:prstGeom prst="rect">
            <a:avLst/>
          </a:prstGeom>
        </p:spPr>
        <p:txBody>
          <a:bodyPr lIns="0" tIns="0" rIns="0" bIns="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cxnSp>
        <p:nvCxnSpPr>
          <p:cNvPr id="18" name="Gerade Verbindung 17" descr="Weiße Linie" title="Linie"/>
          <p:cNvCxnSpPr/>
          <p:nvPr userDrawn="1"/>
        </p:nvCxnSpPr>
        <p:spPr>
          <a:xfrm>
            <a:off x="360000" y="650550"/>
            <a:ext cx="118836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itel 6" descr="Platzhalter für den Folientitel." title="Titelplatzhalter"/>
          <p:cNvSpPr>
            <a:spLocks noGrp="1"/>
          </p:cNvSpPr>
          <p:nvPr>
            <p:ph type="title" hasCustomPrompt="1"/>
          </p:nvPr>
        </p:nvSpPr>
        <p:spPr>
          <a:xfrm>
            <a:off x="359999" y="939684"/>
            <a:ext cx="11340000" cy="976139"/>
          </a:xfrm>
        </p:spPr>
        <p:txBody>
          <a:bodyPr lIns="0" tIns="0" rIns="0" bIns="0" anchor="t"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bg1"/>
                </a:solidFill>
              </a:defRPr>
            </a:lvl1pPr>
          </a:lstStyle>
          <a:p>
            <a:r>
              <a:rPr lang="de-DE" dirty="0"/>
              <a:t>Hier steht der Titel Ihrer Präsentation. </a:t>
            </a:r>
            <a:br>
              <a:rPr lang="de-DE" dirty="0"/>
            </a:br>
            <a:r>
              <a:rPr lang="de-DE" dirty="0"/>
              <a:t>In zwei Zeilen</a:t>
            </a:r>
          </a:p>
        </p:txBody>
      </p:sp>
      <p:sp>
        <p:nvSpPr>
          <p:cNvPr id="20" name="Textplatzhalter 5" descr="Platzhalter für eine Subheadline." title="Textplatzhalter"/>
          <p:cNvSpPr>
            <a:spLocks noGrp="1"/>
          </p:cNvSpPr>
          <p:nvPr>
            <p:ph type="body" sz="quarter" idx="15" hasCustomPrompt="1"/>
          </p:nvPr>
        </p:nvSpPr>
        <p:spPr>
          <a:xfrm>
            <a:off x="359999" y="2024929"/>
            <a:ext cx="11340000" cy="467577"/>
          </a:xfrm>
          <a:prstGeom prst="rect">
            <a:avLst/>
          </a:prstGeom>
        </p:spPr>
        <p:txBody>
          <a:bodyPr lIns="0" tIns="0" rIns="0" bIns="0">
            <a:noAutofit/>
          </a:bodyPr>
          <a:lstStyle>
            <a:lvl1pPr marL="0" indent="0">
              <a:spcBef>
                <a:spcPts val="0"/>
              </a:spcBef>
              <a:spcAft>
                <a:spcPts val="0"/>
              </a:spcAft>
              <a:buNone/>
              <a:defRPr sz="15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
        <p:nvSpPr>
          <p:cNvPr id="30" name="Bildplatzhalter 28" descr="Dienststellenlogo" title="Dienststellenlogo"/>
          <p:cNvSpPr>
            <a:spLocks noGrp="1"/>
          </p:cNvSpPr>
          <p:nvPr>
            <p:ph type="pic" sz="quarter" idx="18" hasCustomPrompt="1"/>
          </p:nvPr>
        </p:nvSpPr>
        <p:spPr>
          <a:xfrm>
            <a:off x="90000" y="6206135"/>
            <a:ext cx="1558800" cy="5904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36605517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 Schmaler Header">
    <p:spTree>
      <p:nvGrpSpPr>
        <p:cNvPr id="1" name=""/>
        <p:cNvGrpSpPr/>
        <p:nvPr/>
      </p:nvGrpSpPr>
      <p:grpSpPr>
        <a:xfrm>
          <a:off x="0" y="0"/>
          <a:ext cx="0" cy="0"/>
          <a:chOff x="0" y="0"/>
          <a:chExt cx="0" cy="0"/>
        </a:xfrm>
      </p:grpSpPr>
      <p:pic>
        <p:nvPicPr>
          <p:cNvPr id="12"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0017" y="90000"/>
            <a:ext cx="12149963" cy="338345"/>
          </a:xfrm>
          <a:prstGeom prst="rect">
            <a:avLst/>
          </a:prstGeom>
        </p:spPr>
      </p:pic>
      <p:sp>
        <p:nvSpPr>
          <p:cNvPr id="14" name="Textplatzhalter 5" descr="Platzhalter für Thema/Version/Datum." title="Platzhalter Textfeld"/>
          <p:cNvSpPr>
            <a:spLocks noGrp="1"/>
          </p:cNvSpPr>
          <p:nvPr>
            <p:ph type="body" sz="quarter" idx="14" hasCustomPrompt="1"/>
          </p:nvPr>
        </p:nvSpPr>
        <p:spPr>
          <a:xfrm>
            <a:off x="359999" y="136603"/>
            <a:ext cx="11160000" cy="247133"/>
          </a:xfrm>
          <a:prstGeom prst="rect">
            <a:avLst/>
          </a:prstGeom>
        </p:spPr>
        <p:txBody>
          <a:bodyPr lIns="0" tIns="0" rIns="0" bIns="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8" name="Titel 6" descr="Platzhalter für den Folientitel." title="Titelplatzhalter"/>
          <p:cNvSpPr>
            <a:spLocks noGrp="1"/>
          </p:cNvSpPr>
          <p:nvPr>
            <p:ph type="title" hasCustomPrompt="1"/>
          </p:nvPr>
        </p:nvSpPr>
        <p:spPr>
          <a:xfrm>
            <a:off x="359999" y="939684"/>
            <a:ext cx="11340000" cy="976139"/>
          </a:xfrm>
        </p:spPr>
        <p:txBody>
          <a:bodyPr lIns="0" tIns="0" rIns="0" bIns="0" anchor="t"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tx1"/>
                </a:solidFill>
              </a:defRPr>
            </a:lvl1pPr>
          </a:lstStyle>
          <a:p>
            <a:r>
              <a:rPr lang="de-DE" dirty="0"/>
              <a:t>Hier steht der Titel Ihrer Präsentation. </a:t>
            </a:r>
            <a:br>
              <a:rPr lang="de-DE" dirty="0"/>
            </a:br>
            <a:r>
              <a:rPr lang="de-DE" dirty="0"/>
              <a:t>In zwei Zeilen</a:t>
            </a:r>
          </a:p>
        </p:txBody>
      </p:sp>
      <p:sp>
        <p:nvSpPr>
          <p:cNvPr id="9" name="Textplatzhalter 5" descr="Platzhalter für eine Subheadline." title="Textplatzhalter"/>
          <p:cNvSpPr>
            <a:spLocks noGrp="1"/>
          </p:cNvSpPr>
          <p:nvPr>
            <p:ph type="body" sz="quarter" idx="15" hasCustomPrompt="1"/>
          </p:nvPr>
        </p:nvSpPr>
        <p:spPr>
          <a:xfrm>
            <a:off x="359999" y="2024929"/>
            <a:ext cx="11340000" cy="467577"/>
          </a:xfrm>
          <a:prstGeom prst="rect">
            <a:avLst/>
          </a:prstGeom>
        </p:spPr>
        <p:txBody>
          <a:bodyPr lIns="0" tIns="0" rIns="0" bIns="0">
            <a:noAutofit/>
          </a:bodyPr>
          <a:lstStyle>
            <a:lvl1pPr marL="0" indent="0">
              <a:spcBef>
                <a:spcPts val="0"/>
              </a:spcBef>
              <a:spcAft>
                <a:spcPts val="0"/>
              </a:spcAft>
              <a:buNone/>
              <a:defRPr sz="1500" baseline="0">
                <a:solidFill>
                  <a:schemeClr val="tx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
        <p:nvSpPr>
          <p:cNvPr id="30" name="Bildplatzhalter 28" descr="Dienststellenlogo." title="Dienststellenlogo"/>
          <p:cNvSpPr>
            <a:spLocks noGrp="1"/>
          </p:cNvSpPr>
          <p:nvPr>
            <p:ph type="pic" sz="quarter" idx="18" hasCustomPrompt="1"/>
          </p:nvPr>
        </p:nvSpPr>
        <p:spPr>
          <a:xfrm>
            <a:off x="90000" y="6206135"/>
            <a:ext cx="1558800" cy="5904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19896370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altsfolie 1-Spaltig">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p:txBody>
          <a:bodyPr/>
          <a:lstStyle>
            <a:lvl1pPr>
              <a:defRPr baseline="0"/>
            </a:lvl1pPr>
          </a:lstStyle>
          <a:p>
            <a:r>
              <a:rPr lang="de-DE" dirty="0"/>
              <a:t>Hier steht Ihre Botschaft</a:t>
            </a:r>
          </a:p>
        </p:txBody>
      </p:sp>
      <p:sp>
        <p:nvSpPr>
          <p:cNvPr id="3" name="Textplatzhalter 2" descr="Platzhalter für Text, Tabelle, Bild, Video, Diagramm, Grafik." title="Multi-Platzhalter"/>
          <p:cNvSpPr>
            <a:spLocks noGrp="1"/>
          </p:cNvSpPr>
          <p:nvPr>
            <p:ph idx="1" hasCustomPrompt="1"/>
          </p:nvPr>
        </p:nvSpPr>
        <p:spPr>
          <a:xfrm>
            <a:off x="590399" y="1198800"/>
            <a:ext cx="11217600" cy="5137200"/>
          </a:xfrm>
          <a:prstGeom prst="rect">
            <a:avLst/>
          </a:prstGeom>
        </p:spPr>
        <p:txBody>
          <a:bodyPr vert="horz" lIns="91440" tIns="45720" rIns="91440" bIns="45720" rtlCol="0">
            <a:noAutofit/>
          </a:bodyPr>
          <a:lstStyle>
            <a:lvl1pPr>
              <a:defRPr baseline="0"/>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Fußzeilenplatzhalter 3" descr="Platzhalter für das Thema und das Datum der Präsentation." title="Thema-/Datumsplatzhalter in der Fußzeile"/>
          <p:cNvSpPr>
            <a:spLocks noGrp="1"/>
          </p:cNvSpPr>
          <p:nvPr>
            <p:ph type="ftr" sz="quarter" idx="10"/>
          </p:nvPr>
        </p:nvSpPr>
        <p:spPr/>
        <p:txBody>
          <a:bodyPr/>
          <a:lstStyle/>
          <a:p>
            <a:r>
              <a:rPr lang="de-DE">
                <a:solidFill>
                  <a:srgbClr val="000000"/>
                </a:solidFill>
              </a:rPr>
              <a:t>November 2023 © Bundesagentur für Arbeit</a:t>
            </a:r>
            <a:endParaRPr lang="de-DE" dirty="0">
              <a:solidFill>
                <a:srgbClr val="000000"/>
              </a:solidFill>
            </a:endParaRPr>
          </a:p>
        </p:txBody>
      </p:sp>
      <p:sp>
        <p:nvSpPr>
          <p:cNvPr id="5" name="Foliennummernplatzhalter 4" descr="Seitenzahl der Folie." title="Seitenzahlplatzhalter"/>
          <p:cNvSpPr>
            <a:spLocks noGrp="1"/>
          </p:cNvSpPr>
          <p:nvPr>
            <p:ph type="sldNum" sz="quarter" idx="11"/>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14462625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nhaltsfolie 2-Spaltig">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a:xfrm>
            <a:off x="590400" y="144566"/>
            <a:ext cx="11217600" cy="860624"/>
          </a:xfrm>
        </p:spPr>
        <p:txBody>
          <a:bodyPr/>
          <a:lstStyle>
            <a:lvl1pPr>
              <a:defRPr baseline="0"/>
            </a:lvl1pPr>
          </a:lstStyle>
          <a:p>
            <a:r>
              <a:rPr lang="de-DE" dirty="0"/>
              <a:t>Hier steht Ihre Botschaft</a:t>
            </a:r>
          </a:p>
        </p:txBody>
      </p:sp>
      <p:sp>
        <p:nvSpPr>
          <p:cNvPr id="4" name="Inhaltsplatzhalter 2" descr="Platzhalter für Text, Tabelle, Bild, Video, Diagramm, Grafik." title="Multi-Platzhalter"/>
          <p:cNvSpPr>
            <a:spLocks noGrp="1"/>
          </p:cNvSpPr>
          <p:nvPr>
            <p:ph idx="1" hasCustomPrompt="1"/>
          </p:nvPr>
        </p:nvSpPr>
        <p:spPr>
          <a:xfrm>
            <a:off x="590399" y="1198800"/>
            <a:ext cx="5508000" cy="51372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Inhaltsplatzhalter 2" descr="Platzhalter für Text, Tabelle, Bild, Video, Diagramm, Grafik." title="Multi-Platzhalter"/>
          <p:cNvSpPr>
            <a:spLocks noGrp="1"/>
          </p:cNvSpPr>
          <p:nvPr>
            <p:ph idx="12" hasCustomPrompt="1"/>
          </p:nvPr>
        </p:nvSpPr>
        <p:spPr>
          <a:xfrm>
            <a:off x="6300000" y="1198800"/>
            <a:ext cx="5508000" cy="51372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Fußzeilenplatzhalter 2"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6" name="Foliennummernplatzhalter 5"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2251726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pic>
        <p:nvPicPr>
          <p:cNvPr id="16" name="Grafik 15" descr="Roter Farbverlauf mit dem Signet der BA." title="Hintergrund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91211" y="90259"/>
            <a:ext cx="12150000" cy="5997600"/>
          </a:xfrm>
          <a:prstGeom prst="rect">
            <a:avLst/>
          </a:prstGeom>
        </p:spPr>
      </p:pic>
      <p:sp>
        <p:nvSpPr>
          <p:cNvPr id="17" name="Textplatzhalter 5" descr="Platzhalter für Thema/Version/Datum." title="Textplatzhalter"/>
          <p:cNvSpPr>
            <a:spLocks noGrp="1"/>
          </p:cNvSpPr>
          <p:nvPr>
            <p:ph type="body" sz="quarter" idx="14" hasCustomPrompt="1"/>
          </p:nvPr>
        </p:nvSpPr>
        <p:spPr>
          <a:xfrm>
            <a:off x="359999" y="382871"/>
            <a:ext cx="11340000" cy="247133"/>
          </a:xfrm>
          <a:prstGeom prst="rect">
            <a:avLst/>
          </a:prstGeom>
        </p:spPr>
        <p:txBody>
          <a:bodyPr lIns="0" tIns="0" rIns="0" bIns="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cxnSp>
        <p:nvCxnSpPr>
          <p:cNvPr id="18" name="Gerade Verbindung 17" descr="Weiße Linie" title="Linie"/>
          <p:cNvCxnSpPr/>
          <p:nvPr userDrawn="1"/>
        </p:nvCxnSpPr>
        <p:spPr>
          <a:xfrm>
            <a:off x="360000" y="650550"/>
            <a:ext cx="118836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itel 6" descr="Platzhalter für den Folientitel." title="Titelplatzhalter"/>
          <p:cNvSpPr>
            <a:spLocks noGrp="1"/>
          </p:cNvSpPr>
          <p:nvPr>
            <p:ph type="title" hasCustomPrompt="1"/>
          </p:nvPr>
        </p:nvSpPr>
        <p:spPr>
          <a:xfrm>
            <a:off x="359999" y="939684"/>
            <a:ext cx="11340000" cy="976139"/>
          </a:xfrm>
        </p:spPr>
        <p:txBody>
          <a:bodyPr lIns="0" tIns="0" rIns="0" bIns="0" anchor="t"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bg1"/>
                </a:solidFill>
              </a:defRPr>
            </a:lvl1pPr>
          </a:lstStyle>
          <a:p>
            <a:r>
              <a:rPr lang="de-DE" dirty="0"/>
              <a:t>Hier steht der Titel Ihrer Präsentation. </a:t>
            </a:r>
            <a:br>
              <a:rPr lang="de-DE" dirty="0"/>
            </a:br>
            <a:r>
              <a:rPr lang="de-DE" dirty="0"/>
              <a:t>In zwei Zeilen</a:t>
            </a:r>
          </a:p>
        </p:txBody>
      </p:sp>
      <p:sp>
        <p:nvSpPr>
          <p:cNvPr id="20" name="Textplatzhalter 5" descr="Platzhalter für eine Subheadline." title="Textplatzhalter"/>
          <p:cNvSpPr>
            <a:spLocks noGrp="1"/>
          </p:cNvSpPr>
          <p:nvPr>
            <p:ph type="body" sz="quarter" idx="15" hasCustomPrompt="1"/>
          </p:nvPr>
        </p:nvSpPr>
        <p:spPr>
          <a:xfrm>
            <a:off x="359999" y="2024929"/>
            <a:ext cx="11340000" cy="467577"/>
          </a:xfrm>
          <a:prstGeom prst="rect">
            <a:avLst/>
          </a:prstGeom>
        </p:spPr>
        <p:txBody>
          <a:bodyPr lIns="0" tIns="0" rIns="0" bIns="0">
            <a:noAutofit/>
          </a:bodyPr>
          <a:lstStyle>
            <a:lvl1pPr marL="0" indent="0">
              <a:spcBef>
                <a:spcPts val="0"/>
              </a:spcBef>
              <a:spcAft>
                <a:spcPts val="0"/>
              </a:spcAft>
              <a:buNone/>
              <a:defRPr sz="15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
        <p:nvSpPr>
          <p:cNvPr id="30" name="Bildplatzhalter 28" descr="Dienststellenlogo" title="Dienststellenlogo"/>
          <p:cNvSpPr>
            <a:spLocks noGrp="1"/>
          </p:cNvSpPr>
          <p:nvPr>
            <p:ph type="pic" sz="quarter" idx="18" hasCustomPrompt="1"/>
          </p:nvPr>
        </p:nvSpPr>
        <p:spPr>
          <a:xfrm>
            <a:off x="90000" y="6206135"/>
            <a:ext cx="1558800" cy="5904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32473304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Spaltig Bild Rechts">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a:xfrm>
            <a:off x="590400" y="144566"/>
            <a:ext cx="11217600" cy="860624"/>
          </a:xfrm>
        </p:spPr>
        <p:txBody>
          <a:bodyPr/>
          <a:lstStyle>
            <a:lvl1pPr>
              <a:defRPr baseline="0"/>
            </a:lvl1pPr>
          </a:lstStyle>
          <a:p>
            <a:r>
              <a:rPr lang="de-DE" dirty="0"/>
              <a:t>Hier steht Ihre Botschaft</a:t>
            </a:r>
          </a:p>
        </p:txBody>
      </p:sp>
      <p:sp>
        <p:nvSpPr>
          <p:cNvPr id="4" name="Inhaltsplatzhalter 2" descr="Platzhalter für Text, Tabelle, Bild, Video, Diagramm, Grafik." title="Multiplatzhalter"/>
          <p:cNvSpPr>
            <a:spLocks noGrp="1"/>
          </p:cNvSpPr>
          <p:nvPr>
            <p:ph idx="1" hasCustomPrompt="1"/>
          </p:nvPr>
        </p:nvSpPr>
        <p:spPr>
          <a:xfrm>
            <a:off x="590400" y="1198800"/>
            <a:ext cx="5508000" cy="51372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Bildplatzhalter 4" descr="Platzhalter für ein Bild." title="Bildplatzhalter"/>
          <p:cNvSpPr>
            <a:spLocks noGrp="1"/>
          </p:cNvSpPr>
          <p:nvPr>
            <p:ph type="pic" sz="quarter" idx="12" hasCustomPrompt="1"/>
          </p:nvPr>
        </p:nvSpPr>
        <p:spPr>
          <a:xfrm>
            <a:off x="6300000" y="1198800"/>
            <a:ext cx="5508000" cy="5133600"/>
          </a:xfrm>
        </p:spPr>
        <p:txBody>
          <a:bodyPr>
            <a:normAutofit/>
          </a:bodyPr>
          <a:lstStyle>
            <a:lvl1pPr marL="0" indent="0">
              <a:buNone/>
              <a:defRPr sz="1200" baseline="0"/>
            </a:lvl1pPr>
          </a:lstStyle>
          <a:p>
            <a:r>
              <a:rPr lang="de-DE" dirty="0"/>
              <a:t>Bild einfügen</a:t>
            </a:r>
          </a:p>
        </p:txBody>
      </p:sp>
      <p:sp>
        <p:nvSpPr>
          <p:cNvPr id="3" name="Fußzeilenplatzhalter 2"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5" name="Foliennummernplatzhalter 4"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22079096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5" name="Bildplatzhalter 4" descr="Platzhalter für ein Bild." title="Bildplatzhalter"/>
          <p:cNvSpPr>
            <a:spLocks noGrp="1"/>
          </p:cNvSpPr>
          <p:nvPr>
            <p:ph type="pic" sz="quarter" idx="12" hasCustomPrompt="1"/>
          </p:nvPr>
        </p:nvSpPr>
        <p:spPr>
          <a:xfrm>
            <a:off x="414000" y="1037265"/>
            <a:ext cx="11825625" cy="5566976"/>
          </a:xfrm>
          <a:prstGeom prst="rect">
            <a:avLst/>
          </a:prstGeom>
        </p:spPr>
        <p:txBody>
          <a:bodyPr>
            <a:normAutofit/>
          </a:bodyPr>
          <a:lstStyle>
            <a:lvl1pPr marL="0" indent="0">
              <a:buNone/>
              <a:defRPr sz="1200" baseline="0"/>
            </a:lvl1pPr>
          </a:lstStyle>
          <a:p>
            <a:r>
              <a:rPr lang="de-DE" dirty="0"/>
              <a:t>Bild einfügen</a:t>
            </a:r>
          </a:p>
        </p:txBody>
      </p:sp>
      <p:sp>
        <p:nvSpPr>
          <p:cNvPr id="2" name="Titel 1" descr="Platzhalter für den Titel der Folie." title="Titelplatzhalter"/>
          <p:cNvSpPr>
            <a:spLocks noGrp="1"/>
          </p:cNvSpPr>
          <p:nvPr>
            <p:ph type="title" hasCustomPrompt="1"/>
          </p:nvPr>
        </p:nvSpPr>
        <p:spPr/>
        <p:txBody>
          <a:bodyPr>
            <a:noAutofit/>
          </a:bodyPr>
          <a:lstStyle>
            <a:lvl1pPr>
              <a:defRPr baseline="0"/>
            </a:lvl1pPr>
          </a:lstStyle>
          <a:p>
            <a:r>
              <a:rPr lang="de-DE" dirty="0"/>
              <a:t>Hier steht Ihre Botschaft</a:t>
            </a:r>
          </a:p>
        </p:txBody>
      </p:sp>
      <p:sp>
        <p:nvSpPr>
          <p:cNvPr id="6" name="Fußzeilenplatzhalter 5"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7" name="Foliennummernplatzhalter 6"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37864503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rennfolie mit Bild">
    <p:spTree>
      <p:nvGrpSpPr>
        <p:cNvPr id="1" name=""/>
        <p:cNvGrpSpPr/>
        <p:nvPr/>
      </p:nvGrpSpPr>
      <p:grpSpPr>
        <a:xfrm>
          <a:off x="0" y="0"/>
          <a:ext cx="0" cy="0"/>
          <a:chOff x="0" y="0"/>
          <a:chExt cx="0" cy="0"/>
        </a:xfrm>
      </p:grpSpPr>
      <p:pic>
        <p:nvPicPr>
          <p:cNvPr id="10" name="Grafik 9" descr="Roter Farbverlauf." title="Hintergrund"/>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89999" y="5403180"/>
            <a:ext cx="12150000" cy="1481808"/>
          </a:xfrm>
          <a:prstGeom prst="rect">
            <a:avLst/>
          </a:prstGeom>
        </p:spPr>
      </p:pic>
      <p:sp>
        <p:nvSpPr>
          <p:cNvPr id="15" name="Titel 13" descr="Platzhalter für den Titel der Folie." title="Titelplatzhalter"/>
          <p:cNvSpPr>
            <a:spLocks noGrp="1"/>
          </p:cNvSpPr>
          <p:nvPr>
            <p:ph type="title" hasCustomPrompt="1"/>
          </p:nvPr>
        </p:nvSpPr>
        <p:spPr>
          <a:xfrm>
            <a:off x="590400" y="5516710"/>
            <a:ext cx="11015663" cy="860624"/>
          </a:xfrm>
        </p:spPr>
        <p:txBody>
          <a:bodyPr/>
          <a:lstStyle>
            <a:lvl1pPr>
              <a:defRPr>
                <a:solidFill>
                  <a:schemeClr val="bg1"/>
                </a:solidFill>
              </a:defRPr>
            </a:lvl1pPr>
          </a:lstStyle>
          <a:p>
            <a:r>
              <a:rPr lang="de-DE" dirty="0"/>
              <a:t>Hier steht Ihre Kapitelheadline</a:t>
            </a:r>
            <a:br>
              <a:rPr lang="de-DE" dirty="0"/>
            </a:br>
            <a:r>
              <a:rPr lang="de-DE" dirty="0"/>
              <a:t>mit bis zu zwei </a:t>
            </a:r>
            <a:r>
              <a:rPr lang="de-DE" noProof="0" dirty="0"/>
              <a:t>Zeilen</a:t>
            </a:r>
            <a:endParaRPr lang="de-DE" dirty="0"/>
          </a:p>
        </p:txBody>
      </p:sp>
      <p:sp>
        <p:nvSpPr>
          <p:cNvPr id="12" name="Textplatzhalter 5" descr="Platzhalter für die Subheadline." title="Subheadlineplatzhalter"/>
          <p:cNvSpPr>
            <a:spLocks noGrp="1"/>
          </p:cNvSpPr>
          <p:nvPr>
            <p:ph type="body" sz="quarter" idx="18" hasCustomPrompt="1"/>
          </p:nvPr>
        </p:nvSpPr>
        <p:spPr>
          <a:xfrm>
            <a:off x="590400" y="6408338"/>
            <a:ext cx="11016294" cy="289165"/>
          </a:xfrm>
          <a:prstGeom prst="rect">
            <a:avLst/>
          </a:prstGeom>
        </p:spPr>
        <p:txBody>
          <a:bodyPr lIns="90000" tIns="0" rIns="0" bIns="0">
            <a:noAutofit/>
          </a:bodyPr>
          <a:lstStyle>
            <a:lvl1pPr marL="0" indent="0">
              <a:spcBef>
                <a:spcPts val="0"/>
              </a:spcBef>
              <a:spcAft>
                <a:spcPts val="0"/>
              </a:spcAft>
              <a:buNone/>
              <a:defRPr sz="15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a:t>
            </a:r>
          </a:p>
        </p:txBody>
      </p:sp>
      <p:sp>
        <p:nvSpPr>
          <p:cNvPr id="13" name="Bildplatzhalter 16" descr="Platzhalter für ein Bild." title="Bildplatzhalter"/>
          <p:cNvSpPr>
            <a:spLocks noGrp="1"/>
          </p:cNvSpPr>
          <p:nvPr>
            <p:ph type="pic" sz="quarter" idx="19" hasCustomPrompt="1"/>
          </p:nvPr>
        </p:nvSpPr>
        <p:spPr>
          <a:xfrm>
            <a:off x="89999" y="90354"/>
            <a:ext cx="12150000" cy="5313600"/>
          </a:xfrm>
          <a:prstGeom prst="snipRoundRect">
            <a:avLst>
              <a:gd name="adj1" fmla="val 4940"/>
              <a:gd name="adj2" fmla="val 0"/>
            </a:avLst>
          </a:prstGeom>
        </p:spPr>
        <p:txBody>
          <a:bodyPr>
            <a:normAutofit/>
          </a:bodyPr>
          <a:lstStyle>
            <a:lvl1pPr marL="0" indent="0">
              <a:buNone/>
              <a:defRPr sz="1200"/>
            </a:lvl1pPr>
          </a:lstStyle>
          <a:p>
            <a:r>
              <a:rPr lang="en-US" dirty="0" err="1"/>
              <a:t>Bild</a:t>
            </a:r>
            <a:r>
              <a:rPr lang="en-US" dirty="0"/>
              <a:t> </a:t>
            </a:r>
            <a:r>
              <a:rPr lang="en-US" dirty="0" err="1"/>
              <a:t>einfügen</a:t>
            </a:r>
            <a:endParaRPr lang="de-DE" dirty="0"/>
          </a:p>
        </p:txBody>
      </p:sp>
    </p:spTree>
    <p:extLst>
      <p:ext uri="{BB962C8B-B14F-4D97-AF65-F5344CB8AC3E}">
        <p14:creationId xmlns:p14="http://schemas.microsoft.com/office/powerpoint/2010/main" val="19729569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rennfolie ohne Bild">
    <p:spTree>
      <p:nvGrpSpPr>
        <p:cNvPr id="1" name=""/>
        <p:cNvGrpSpPr/>
        <p:nvPr/>
      </p:nvGrpSpPr>
      <p:grpSpPr>
        <a:xfrm>
          <a:off x="0" y="0"/>
          <a:ext cx="0" cy="0"/>
          <a:chOff x="0" y="0"/>
          <a:chExt cx="0" cy="0"/>
        </a:xfrm>
      </p:grpSpPr>
      <p:pic>
        <p:nvPicPr>
          <p:cNvPr id="6" name="Grafik 5" descr="Roter Farbverlauf mit dem Signet der BA." title="Hintergrund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89999" y="90975"/>
            <a:ext cx="12150000" cy="6800112"/>
          </a:xfrm>
          <a:prstGeom prst="rect">
            <a:avLst/>
          </a:prstGeom>
        </p:spPr>
      </p:pic>
      <p:sp>
        <p:nvSpPr>
          <p:cNvPr id="7" name="Titel 6" descr="Platzhalter für den Titel der Folie." title="Titelplatzhalter"/>
          <p:cNvSpPr>
            <a:spLocks noGrp="1"/>
          </p:cNvSpPr>
          <p:nvPr>
            <p:ph type="title" hasCustomPrompt="1"/>
          </p:nvPr>
        </p:nvSpPr>
        <p:spPr>
          <a:xfrm>
            <a:off x="665999" y="2742449"/>
            <a:ext cx="10800000" cy="972541"/>
          </a:xfrm>
        </p:spPr>
        <p:txBody>
          <a:bodyPr lIns="0" tIns="0" rIns="0" bIns="0" anchor="t" anchorCtr="0">
            <a:noAutofit/>
          </a:bodyPr>
          <a:lstStyle>
            <a:lvl1pPr>
              <a:defRPr sz="3000" baseline="0">
                <a:solidFill>
                  <a:schemeClr val="bg1"/>
                </a:solidFill>
              </a:defRPr>
            </a:lvl1pPr>
          </a:lstStyle>
          <a:p>
            <a:r>
              <a:rPr lang="de-DE" dirty="0"/>
              <a:t>Hier steht Ihre Kapitelheadline mit bis zu zwei Zeilen.</a:t>
            </a:r>
          </a:p>
        </p:txBody>
      </p:sp>
      <p:sp>
        <p:nvSpPr>
          <p:cNvPr id="8" name="Textplatzhalter 5" descr="Platzhalter für die Subheadline." title="Subheadlineplatzhalter"/>
          <p:cNvSpPr>
            <a:spLocks noGrp="1"/>
          </p:cNvSpPr>
          <p:nvPr>
            <p:ph type="body" sz="quarter" idx="15" hasCustomPrompt="1"/>
          </p:nvPr>
        </p:nvSpPr>
        <p:spPr>
          <a:xfrm>
            <a:off x="666000" y="3787693"/>
            <a:ext cx="10800000" cy="539868"/>
          </a:xfrm>
          <a:prstGeom prst="rect">
            <a:avLst/>
          </a:prstGeom>
        </p:spPr>
        <p:txBody>
          <a:bodyPr lIns="0" tIns="0" rIns="0" bIns="0">
            <a:noAutofit/>
          </a:bodyPr>
          <a:lstStyle>
            <a:lvl1pPr marL="0" indent="0">
              <a:spcBef>
                <a:spcPts val="0"/>
              </a:spcBef>
              <a:spcAft>
                <a:spcPts val="0"/>
              </a:spcAft>
              <a:buNone/>
              <a:defRPr sz="1500" baseline="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Tree>
    <p:extLst>
      <p:ext uri="{BB962C8B-B14F-4D97-AF65-F5344CB8AC3E}">
        <p14:creationId xmlns:p14="http://schemas.microsoft.com/office/powerpoint/2010/main" val="34581955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rennfolie ohne Bild - Schmaler Header">
    <p:spTree>
      <p:nvGrpSpPr>
        <p:cNvPr id="1" name=""/>
        <p:cNvGrpSpPr/>
        <p:nvPr/>
      </p:nvGrpSpPr>
      <p:grpSpPr>
        <a:xfrm>
          <a:off x="0" y="0"/>
          <a:ext cx="0" cy="0"/>
          <a:chOff x="0" y="0"/>
          <a:chExt cx="0" cy="0"/>
        </a:xfrm>
      </p:grpSpPr>
      <p:pic>
        <p:nvPicPr>
          <p:cNvPr id="5"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999" y="90828"/>
            <a:ext cx="12149999" cy="338347"/>
          </a:xfrm>
          <a:prstGeom prst="rect">
            <a:avLst/>
          </a:prstGeom>
        </p:spPr>
      </p:pic>
      <p:sp>
        <p:nvSpPr>
          <p:cNvPr id="7" name="Titel 6" descr="Platzhalter für den Titel der Folie." title="Titelplatzhalter"/>
          <p:cNvSpPr>
            <a:spLocks noGrp="1"/>
          </p:cNvSpPr>
          <p:nvPr>
            <p:ph type="title" hasCustomPrompt="1"/>
          </p:nvPr>
        </p:nvSpPr>
        <p:spPr>
          <a:xfrm>
            <a:off x="665999" y="2742449"/>
            <a:ext cx="10800000" cy="972541"/>
          </a:xfrm>
        </p:spPr>
        <p:txBody>
          <a:bodyPr lIns="0" tIns="0" rIns="0" bIns="0" anchor="t" anchorCtr="0">
            <a:noAutofit/>
          </a:bodyPr>
          <a:lstStyle>
            <a:lvl1pPr>
              <a:defRPr sz="3000" baseline="0">
                <a:solidFill>
                  <a:schemeClr val="tx1"/>
                </a:solidFill>
              </a:defRPr>
            </a:lvl1pPr>
          </a:lstStyle>
          <a:p>
            <a:r>
              <a:rPr lang="de-DE" dirty="0"/>
              <a:t>Hier steht Ihre Kapitelheadline mit bis zu zwei Zeilen.</a:t>
            </a:r>
          </a:p>
        </p:txBody>
      </p:sp>
      <p:sp>
        <p:nvSpPr>
          <p:cNvPr id="8" name="Textplatzhalter 5" descr="Platzhalter für die Subheadline." title="Subheadlineplatzhalter"/>
          <p:cNvSpPr>
            <a:spLocks noGrp="1"/>
          </p:cNvSpPr>
          <p:nvPr>
            <p:ph type="body" sz="quarter" idx="15" hasCustomPrompt="1"/>
          </p:nvPr>
        </p:nvSpPr>
        <p:spPr>
          <a:xfrm>
            <a:off x="666000" y="3787693"/>
            <a:ext cx="10800000" cy="539868"/>
          </a:xfrm>
          <a:prstGeom prst="rect">
            <a:avLst/>
          </a:prstGeom>
        </p:spPr>
        <p:txBody>
          <a:bodyPr lIns="0" tIns="0" rIns="0" bIns="0">
            <a:noAutofit/>
          </a:bodyPr>
          <a:lstStyle>
            <a:lvl1pPr marL="0" indent="0">
              <a:spcBef>
                <a:spcPts val="0"/>
              </a:spcBef>
              <a:spcAft>
                <a:spcPts val="0"/>
              </a:spcAft>
              <a:buNone/>
              <a:defRPr sz="1500" baseline="0">
                <a:solidFill>
                  <a:schemeClr val="tx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Tree>
    <p:extLst>
      <p:ext uri="{BB962C8B-B14F-4D97-AF65-F5344CB8AC3E}">
        <p14:creationId xmlns:p14="http://schemas.microsoft.com/office/powerpoint/2010/main" val="16644465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Abschlussfolie">
    <p:spTree>
      <p:nvGrpSpPr>
        <p:cNvPr id="1" name=""/>
        <p:cNvGrpSpPr/>
        <p:nvPr/>
      </p:nvGrpSpPr>
      <p:grpSpPr>
        <a:xfrm>
          <a:off x="0" y="0"/>
          <a:ext cx="0" cy="0"/>
          <a:chOff x="0" y="0"/>
          <a:chExt cx="0" cy="0"/>
        </a:xfrm>
      </p:grpSpPr>
      <p:pic>
        <p:nvPicPr>
          <p:cNvPr id="9" name="Grafik 8" descr="Roter Farbverlauf mit dem Signet der BA." title="Hintergrundgrafik"/>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91211" y="90259"/>
            <a:ext cx="12150000" cy="5997600"/>
          </a:xfrm>
          <a:prstGeom prst="rect">
            <a:avLst/>
          </a:prstGeom>
        </p:spPr>
      </p:pic>
      <p:sp>
        <p:nvSpPr>
          <p:cNvPr id="14" name="Titel 6" descr="Platzhalter für einen Abschlusssatz." title="Textplatzhalter"/>
          <p:cNvSpPr>
            <a:spLocks noGrp="1"/>
          </p:cNvSpPr>
          <p:nvPr>
            <p:ph type="title" hasCustomPrompt="1"/>
          </p:nvPr>
        </p:nvSpPr>
        <p:spPr>
          <a:xfrm>
            <a:off x="578250" y="2608688"/>
            <a:ext cx="11228319" cy="1063856"/>
          </a:xfrm>
        </p:spPr>
        <p:txBody>
          <a:bodyPr lIns="0" tIns="0" rIns="0" bIns="0" anchor="t" anchorCtr="0">
            <a:noAutofit/>
          </a:bodyPr>
          <a:lstStyle>
            <a:lvl1pPr algn="ctr">
              <a:defRPr sz="3300" baseline="0">
                <a:solidFill>
                  <a:schemeClr val="bg1"/>
                </a:solidFill>
              </a:defRPr>
            </a:lvl1pPr>
          </a:lstStyle>
          <a:p>
            <a:r>
              <a:rPr lang="de-DE" dirty="0"/>
              <a:t>Hier steht ein Abschlusssatz </a:t>
            </a:r>
            <a:br>
              <a:rPr lang="de-DE" dirty="0"/>
            </a:br>
            <a:r>
              <a:rPr lang="de-DE" dirty="0"/>
              <a:t>in zwei Zeilen.</a:t>
            </a:r>
          </a:p>
        </p:txBody>
      </p:sp>
      <p:sp>
        <p:nvSpPr>
          <p:cNvPr id="6" name="Bildplatzhalter 28" descr="Dienststellenlogo." title="Dienststellenlogo"/>
          <p:cNvSpPr>
            <a:spLocks noGrp="1"/>
          </p:cNvSpPr>
          <p:nvPr>
            <p:ph type="pic" sz="quarter" idx="18" hasCustomPrompt="1"/>
          </p:nvPr>
        </p:nvSpPr>
        <p:spPr>
          <a:xfrm>
            <a:off x="119200" y="6206135"/>
            <a:ext cx="1558800" cy="5760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13956468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erfolie">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p:txBody>
          <a:bodyPr/>
          <a:lstStyle>
            <a:lvl1pPr>
              <a:defRPr baseline="0"/>
            </a:lvl1pPr>
          </a:lstStyle>
          <a:p>
            <a:r>
              <a:rPr lang="de-DE" dirty="0"/>
              <a:t>Hier steht Ihre Botschaft</a:t>
            </a:r>
          </a:p>
        </p:txBody>
      </p:sp>
      <p:sp>
        <p:nvSpPr>
          <p:cNvPr id="3" name="Fußzeilenplatzhalter 2" descr="Platzhalter für das Thema und das Datum der Präsentation." title="Thema-/Datumsplatzhalter in der Fußzeile"/>
          <p:cNvSpPr>
            <a:spLocks noGrp="1"/>
          </p:cNvSpPr>
          <p:nvPr>
            <p:ph type="ftr" sz="quarter" idx="10"/>
          </p:nvPr>
        </p:nvSpPr>
        <p:spPr/>
        <p:txBody>
          <a:bodyPr/>
          <a:lstStyle/>
          <a:p>
            <a:r>
              <a:rPr lang="de-DE">
                <a:solidFill>
                  <a:srgbClr val="000000"/>
                </a:solidFill>
              </a:rPr>
              <a:t>November 2023 © Bundesagentur für Arbeit</a:t>
            </a:r>
            <a:endParaRPr lang="de-DE" dirty="0">
              <a:solidFill>
                <a:srgbClr val="000000"/>
              </a:solidFill>
            </a:endParaRPr>
          </a:p>
        </p:txBody>
      </p:sp>
      <p:sp>
        <p:nvSpPr>
          <p:cNvPr id="4" name="Foliennummernplatzhalter 3" descr="Seitenzahl der Folie." title="Seitenzahlplatzhalter"/>
          <p:cNvSpPr>
            <a:spLocks noGrp="1"/>
          </p:cNvSpPr>
          <p:nvPr>
            <p:ph type="sldNum" sz="quarter" idx="11"/>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10469326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lanko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20266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endParaRPr lang="de-DE"/>
          </a:p>
        </p:txBody>
      </p:sp>
      <p:sp>
        <p:nvSpPr>
          <p:cNvPr id="4" name="Fußzeilenplatzhalter 3"/>
          <p:cNvSpPr>
            <a:spLocks noGrp="1"/>
          </p:cNvSpPr>
          <p:nvPr>
            <p:ph type="ftr" sz="quarter" idx="11"/>
          </p:nvPr>
        </p:nvSpPr>
        <p:spPr/>
        <p:txBody>
          <a:bodyPr/>
          <a:lstStyle/>
          <a:p>
            <a:r>
              <a:rPr lang="de-DE"/>
              <a:t>November 2023 © Bundesagentur für Arbeit</a:t>
            </a:r>
          </a:p>
        </p:txBody>
      </p:sp>
      <p:sp>
        <p:nvSpPr>
          <p:cNvPr id="5" name="Foliennummernplatzhalter 4"/>
          <p:cNvSpPr>
            <a:spLocks noGrp="1"/>
          </p:cNvSpPr>
          <p:nvPr>
            <p:ph type="sldNum" sz="quarter" idx="12"/>
          </p:nvPr>
        </p:nvSpPr>
        <p:spPr/>
        <p:txBody>
          <a:bodyPr/>
          <a:lstStyle/>
          <a:p>
            <a:fld id="{8B66C44D-A671-42A6-B8BB-12094D27865C}" type="slidenum">
              <a:rPr lang="de-DE" smtClean="0"/>
              <a:t>‹Nr.›</a:t>
            </a:fld>
            <a:endParaRPr lang="de-DE"/>
          </a:p>
        </p:txBody>
      </p:sp>
    </p:spTree>
    <p:extLst>
      <p:ext uri="{BB962C8B-B14F-4D97-AF65-F5344CB8AC3E}">
        <p14:creationId xmlns:p14="http://schemas.microsoft.com/office/powerpoint/2010/main" val="7717609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Business Inhaltsfolie Botschaft">
    <p:spTree>
      <p:nvGrpSpPr>
        <p:cNvPr id="1" name=""/>
        <p:cNvGrpSpPr/>
        <p:nvPr/>
      </p:nvGrpSpPr>
      <p:grpSpPr>
        <a:xfrm>
          <a:off x="0" y="0"/>
          <a:ext cx="0" cy="0"/>
          <a:chOff x="0" y="0"/>
          <a:chExt cx="0" cy="0"/>
        </a:xfrm>
      </p:grpSpPr>
      <p:sp>
        <p:nvSpPr>
          <p:cNvPr id="8" name="Titel 4"/>
          <p:cNvSpPr>
            <a:spLocks noGrp="1"/>
          </p:cNvSpPr>
          <p:nvPr>
            <p:ph type="title" hasCustomPrompt="1"/>
          </p:nvPr>
        </p:nvSpPr>
        <p:spPr>
          <a:xfrm>
            <a:off x="930285" y="293433"/>
            <a:ext cx="10344223" cy="731836"/>
          </a:xfrm>
          <a:prstGeom prst="rect">
            <a:avLst/>
          </a:prstGeom>
        </p:spPr>
        <p:txBody>
          <a:bodyPr wrap="square" lIns="0" tIns="0" rIns="0" bIns="0" anchor="t">
            <a:noAutofit/>
          </a:bodyPr>
          <a:lstStyle>
            <a:lvl1pPr algn="l">
              <a:lnSpc>
                <a:spcPct val="100000"/>
              </a:lnSpc>
              <a:spcAft>
                <a:spcPts val="0"/>
              </a:spcAft>
              <a:defRPr lang="de-DE" sz="2398" b="1" kern="1200" baseline="0" dirty="0">
                <a:solidFill>
                  <a:schemeClr val="tx1"/>
                </a:solidFill>
                <a:latin typeface="Arial" pitchFamily="34" charset="0"/>
                <a:cs typeface="Arial" pitchFamily="34" charset="0"/>
              </a:defRPr>
            </a:lvl1pPr>
          </a:lstStyle>
          <a:p>
            <a:r>
              <a:rPr lang="de-DE" dirty="0"/>
              <a:t>Hier steht Ihre Botschaft</a:t>
            </a:r>
          </a:p>
        </p:txBody>
      </p:sp>
      <p:sp>
        <p:nvSpPr>
          <p:cNvPr id="11" name="Rectangle 3"/>
          <p:cNvSpPr>
            <a:spLocks noGrp="1" noChangeArrowheads="1"/>
          </p:cNvSpPr>
          <p:nvPr>
            <p:ph type="ftr" sz="quarter" idx="3"/>
          </p:nvPr>
        </p:nvSpPr>
        <p:spPr bwMode="auto">
          <a:xfrm>
            <a:off x="3647685" y="6612909"/>
            <a:ext cx="7535348" cy="251884"/>
          </a:xfrm>
          <a:prstGeom prst="rect">
            <a:avLst/>
          </a:prstGeom>
          <a:noFill/>
          <a:ln w="9525">
            <a:noFill/>
            <a:miter lim="800000"/>
            <a:headEnd/>
            <a:tailEnd/>
          </a:ln>
          <a:effectLst/>
        </p:spPr>
        <p:txBody>
          <a:bodyPr vert="horz" wrap="square" lIns="91434" tIns="45720" rIns="91434" bIns="45720" numCol="1" anchor="t" anchorCtr="0" compatLnSpc="1">
            <a:prstTxWarp prst="textNoShape">
              <a:avLst/>
            </a:prstTxWarp>
          </a:bodyPr>
          <a:lstStyle>
            <a:lvl1pPr defTabSz="917101" eaLnBrk="0" hangingPunct="0">
              <a:lnSpc>
                <a:spcPct val="100000"/>
              </a:lnSpc>
              <a:spcBef>
                <a:spcPct val="0"/>
              </a:spcBef>
              <a:spcAft>
                <a:spcPts val="200"/>
              </a:spcAft>
              <a:defRPr sz="1000"/>
            </a:lvl1pPr>
          </a:lstStyle>
          <a:p>
            <a:r>
              <a:rPr lang="de-DE"/>
              <a:t>November 2023 © Bundesagentur für Arbeit</a:t>
            </a:r>
            <a:endParaRPr lang="de-DE" dirty="0"/>
          </a:p>
        </p:txBody>
      </p:sp>
      <p:sp>
        <p:nvSpPr>
          <p:cNvPr id="4" name="Line 16"/>
          <p:cNvSpPr>
            <a:spLocks noChangeShapeType="1"/>
          </p:cNvSpPr>
          <p:nvPr userDrawn="1"/>
        </p:nvSpPr>
        <p:spPr bwMode="auto">
          <a:xfrm>
            <a:off x="686982" y="1150749"/>
            <a:ext cx="11552643" cy="0"/>
          </a:xfrm>
          <a:prstGeom prst="line">
            <a:avLst/>
          </a:prstGeom>
          <a:noFill/>
          <a:ln w="12700" cmpd="sng">
            <a:solidFill>
              <a:srgbClr val="CD0920"/>
            </a:solidFill>
            <a:round/>
            <a:headEnd/>
            <a:tailEnd/>
          </a:ln>
          <a:effectLst/>
        </p:spPr>
        <p:txBody>
          <a:bodyPr wrap="square" lIns="91680" tIns="45839" rIns="91680" bIns="45839">
            <a:spAutoFit/>
          </a:bodyPr>
          <a:lstStyle/>
          <a:p>
            <a:endParaRPr lang="de-DE" sz="1798">
              <a:ln>
                <a:solidFill>
                  <a:prstClr val="black"/>
                </a:solidFill>
              </a:ln>
              <a:solidFill>
                <a:prstClr val="black"/>
              </a:solidFill>
            </a:endParaRPr>
          </a:p>
        </p:txBody>
      </p:sp>
    </p:spTree>
    <p:extLst>
      <p:ext uri="{BB962C8B-B14F-4D97-AF65-F5344CB8AC3E}">
        <p14:creationId xmlns:p14="http://schemas.microsoft.com/office/powerpoint/2010/main" val="261204588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 Schmaler Header">
    <p:spTree>
      <p:nvGrpSpPr>
        <p:cNvPr id="1" name=""/>
        <p:cNvGrpSpPr/>
        <p:nvPr/>
      </p:nvGrpSpPr>
      <p:grpSpPr>
        <a:xfrm>
          <a:off x="0" y="0"/>
          <a:ext cx="0" cy="0"/>
          <a:chOff x="0" y="0"/>
          <a:chExt cx="0" cy="0"/>
        </a:xfrm>
      </p:grpSpPr>
      <p:pic>
        <p:nvPicPr>
          <p:cNvPr id="12" name="Grafik 3" descr="Roter Farbverlauf mit dem Signet der BA." title="Headergrafik"/>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0017" y="90000"/>
            <a:ext cx="12149963" cy="338345"/>
          </a:xfrm>
          <a:prstGeom prst="rect">
            <a:avLst/>
          </a:prstGeom>
        </p:spPr>
      </p:pic>
      <p:sp>
        <p:nvSpPr>
          <p:cNvPr id="14" name="Textplatzhalter 5" descr="Platzhalter für Thema/Version/Datum." title="Platzhalter Textfeld"/>
          <p:cNvSpPr>
            <a:spLocks noGrp="1"/>
          </p:cNvSpPr>
          <p:nvPr>
            <p:ph type="body" sz="quarter" idx="14" hasCustomPrompt="1"/>
          </p:nvPr>
        </p:nvSpPr>
        <p:spPr>
          <a:xfrm>
            <a:off x="359999" y="136603"/>
            <a:ext cx="11160000" cy="247133"/>
          </a:xfrm>
          <a:prstGeom prst="rect">
            <a:avLst/>
          </a:prstGeom>
        </p:spPr>
        <p:txBody>
          <a:bodyPr lIns="0" tIns="0" rIns="0" bIns="0">
            <a:noAutofit/>
          </a:bodyPr>
          <a:lstStyle>
            <a:lvl1pPr marL="0" indent="0">
              <a:buNone/>
              <a:defRPr sz="1500">
                <a:solidFill>
                  <a:schemeClr val="bg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a:t>Optional: Thema / Version / Datum</a:t>
            </a:r>
          </a:p>
        </p:txBody>
      </p:sp>
      <p:sp>
        <p:nvSpPr>
          <p:cNvPr id="8" name="Titel 6" descr="Platzhalter für den Folientitel." title="Titelplatzhalter"/>
          <p:cNvSpPr>
            <a:spLocks noGrp="1"/>
          </p:cNvSpPr>
          <p:nvPr>
            <p:ph type="title" hasCustomPrompt="1"/>
          </p:nvPr>
        </p:nvSpPr>
        <p:spPr>
          <a:xfrm>
            <a:off x="359999" y="939684"/>
            <a:ext cx="11340000" cy="976139"/>
          </a:xfrm>
        </p:spPr>
        <p:txBody>
          <a:bodyPr lIns="0" tIns="0" rIns="0" bIns="0" anchor="t"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sz="3000" baseline="0">
                <a:solidFill>
                  <a:schemeClr val="tx1"/>
                </a:solidFill>
              </a:defRPr>
            </a:lvl1pPr>
          </a:lstStyle>
          <a:p>
            <a:r>
              <a:rPr lang="de-DE" dirty="0"/>
              <a:t>Hier steht der Titel Ihrer Präsentation. </a:t>
            </a:r>
            <a:br>
              <a:rPr lang="de-DE" dirty="0"/>
            </a:br>
            <a:r>
              <a:rPr lang="de-DE" dirty="0"/>
              <a:t>In zwei Zeilen</a:t>
            </a:r>
          </a:p>
        </p:txBody>
      </p:sp>
      <p:sp>
        <p:nvSpPr>
          <p:cNvPr id="9" name="Textplatzhalter 5" descr="Platzhalter für eine Subheadline." title="Textplatzhalter"/>
          <p:cNvSpPr>
            <a:spLocks noGrp="1"/>
          </p:cNvSpPr>
          <p:nvPr>
            <p:ph type="body" sz="quarter" idx="15" hasCustomPrompt="1"/>
          </p:nvPr>
        </p:nvSpPr>
        <p:spPr>
          <a:xfrm>
            <a:off x="359999" y="2024929"/>
            <a:ext cx="11340000" cy="467577"/>
          </a:xfrm>
          <a:prstGeom prst="rect">
            <a:avLst/>
          </a:prstGeom>
        </p:spPr>
        <p:txBody>
          <a:bodyPr lIns="0" tIns="0" rIns="0" bIns="0">
            <a:noAutofit/>
          </a:bodyPr>
          <a:lstStyle>
            <a:lvl1pPr marL="0" indent="0">
              <a:spcBef>
                <a:spcPts val="0"/>
              </a:spcBef>
              <a:spcAft>
                <a:spcPts val="0"/>
              </a:spcAft>
              <a:buNone/>
              <a:defRPr sz="1500" baseline="0">
                <a:solidFill>
                  <a:schemeClr val="tx1"/>
                </a:solidFill>
              </a:defRPr>
            </a:lvl1pPr>
            <a:lvl2pPr>
              <a:defRPr sz="1500">
                <a:solidFill>
                  <a:schemeClr val="bg1"/>
                </a:solidFill>
              </a:defRPr>
            </a:lvl2pPr>
            <a:lvl3pPr>
              <a:defRPr sz="1500">
                <a:solidFill>
                  <a:schemeClr val="bg1"/>
                </a:solidFill>
              </a:defRPr>
            </a:lvl3pPr>
            <a:lvl4pPr>
              <a:defRPr sz="1500">
                <a:solidFill>
                  <a:schemeClr val="bg1"/>
                </a:solidFill>
              </a:defRPr>
            </a:lvl4pPr>
            <a:lvl5pPr>
              <a:defRPr sz="1500">
                <a:solidFill>
                  <a:schemeClr val="bg1"/>
                </a:solidFill>
              </a:defRPr>
            </a:lvl5pPr>
          </a:lstStyle>
          <a:p>
            <a:pPr lvl="0"/>
            <a:r>
              <a:rPr lang="de-DE" dirty="0" err="1"/>
              <a:t>Subline</a:t>
            </a:r>
            <a:r>
              <a:rPr lang="de-DE" dirty="0"/>
              <a:t> nutzbar für zusätzliche Informationen. </a:t>
            </a:r>
            <a:br>
              <a:rPr lang="de-DE" dirty="0"/>
            </a:br>
            <a:r>
              <a:rPr lang="de-DE" dirty="0"/>
              <a:t>Nicht mehr als zwei Zeilen.</a:t>
            </a:r>
          </a:p>
        </p:txBody>
      </p:sp>
      <p:sp>
        <p:nvSpPr>
          <p:cNvPr id="30" name="Bildplatzhalter 28" descr="Dienststellenlogo." title="Dienststellenlogo"/>
          <p:cNvSpPr>
            <a:spLocks noGrp="1"/>
          </p:cNvSpPr>
          <p:nvPr>
            <p:ph type="pic" sz="quarter" idx="18" hasCustomPrompt="1"/>
          </p:nvPr>
        </p:nvSpPr>
        <p:spPr>
          <a:xfrm>
            <a:off x="90000" y="6206135"/>
            <a:ext cx="1558800" cy="590400"/>
          </a:xfrm>
          <a:prstGeom prst="rect">
            <a:avLst/>
          </a:prstGeom>
        </p:spPr>
        <p:txBody>
          <a:bodyPr>
            <a:noAutofit/>
          </a:bodyPr>
          <a:lstStyle>
            <a:lvl1pPr marL="0" indent="0">
              <a:buNone/>
              <a:defRPr sz="1200" baseline="0"/>
            </a:lvl1pPr>
          </a:lstStyle>
          <a:p>
            <a:r>
              <a:rPr lang="de-DE" dirty="0"/>
              <a:t>Agenturlogo einfügen</a:t>
            </a:r>
          </a:p>
        </p:txBody>
      </p:sp>
    </p:spTree>
    <p:extLst>
      <p:ext uri="{BB962C8B-B14F-4D97-AF65-F5344CB8AC3E}">
        <p14:creationId xmlns:p14="http://schemas.microsoft.com/office/powerpoint/2010/main" val="72598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sfolie 1-Spaltig">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p:txBody>
          <a:bodyPr/>
          <a:lstStyle>
            <a:lvl1pPr>
              <a:defRPr baseline="0"/>
            </a:lvl1pPr>
          </a:lstStyle>
          <a:p>
            <a:r>
              <a:rPr lang="de-DE" dirty="0"/>
              <a:t>Hier steht Ihre Botschaft</a:t>
            </a:r>
          </a:p>
        </p:txBody>
      </p:sp>
      <p:sp>
        <p:nvSpPr>
          <p:cNvPr id="3" name="Textplatzhalter 2" descr="Platzhalter für Text, Tabelle, Bild, Video, Diagramm, Grafik." title="Multi-Platzhalter"/>
          <p:cNvSpPr>
            <a:spLocks noGrp="1"/>
          </p:cNvSpPr>
          <p:nvPr>
            <p:ph idx="1" hasCustomPrompt="1"/>
          </p:nvPr>
        </p:nvSpPr>
        <p:spPr>
          <a:xfrm>
            <a:off x="590399" y="1198800"/>
            <a:ext cx="11217600" cy="5137200"/>
          </a:xfrm>
          <a:prstGeom prst="rect">
            <a:avLst/>
          </a:prstGeom>
        </p:spPr>
        <p:txBody>
          <a:bodyPr vert="horz" lIns="91440" tIns="45720" rIns="91440" bIns="45720" rtlCol="0">
            <a:noAutofit/>
          </a:bodyPr>
          <a:lstStyle>
            <a:lvl1pPr>
              <a:defRPr baseline="0"/>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Fußzeilenplatzhalter 3" descr="Platzhalter für das Thema und das Datum der Präsentation." title="Thema-/Datumsplatzhalter in der Fußzeile"/>
          <p:cNvSpPr>
            <a:spLocks noGrp="1"/>
          </p:cNvSpPr>
          <p:nvPr>
            <p:ph type="ftr" sz="quarter" idx="10"/>
          </p:nvPr>
        </p:nvSpPr>
        <p:spPr/>
        <p:txBody>
          <a:bodyPr/>
          <a:lstStyle/>
          <a:p>
            <a:r>
              <a:rPr lang="de-DE">
                <a:solidFill>
                  <a:srgbClr val="000000"/>
                </a:solidFill>
              </a:rPr>
              <a:t>November 2023 © Bundesagentur für Arbeit</a:t>
            </a:r>
            <a:endParaRPr lang="de-DE" dirty="0">
              <a:solidFill>
                <a:srgbClr val="000000"/>
              </a:solidFill>
            </a:endParaRPr>
          </a:p>
        </p:txBody>
      </p:sp>
      <p:sp>
        <p:nvSpPr>
          <p:cNvPr id="5" name="Foliennummernplatzhalter 4" descr="Seitenzahl der Folie." title="Seitenzahlplatzhalter"/>
          <p:cNvSpPr>
            <a:spLocks noGrp="1"/>
          </p:cNvSpPr>
          <p:nvPr>
            <p:ph type="sldNum" sz="quarter" idx="11"/>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3000075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sfolie 2-Spaltig">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a:xfrm>
            <a:off x="590400" y="144566"/>
            <a:ext cx="11217600" cy="860624"/>
          </a:xfrm>
        </p:spPr>
        <p:txBody>
          <a:bodyPr/>
          <a:lstStyle>
            <a:lvl1pPr>
              <a:defRPr baseline="0"/>
            </a:lvl1pPr>
          </a:lstStyle>
          <a:p>
            <a:r>
              <a:rPr lang="de-DE" dirty="0"/>
              <a:t>Hier steht Ihre Botschaft</a:t>
            </a:r>
          </a:p>
        </p:txBody>
      </p:sp>
      <p:sp>
        <p:nvSpPr>
          <p:cNvPr id="4" name="Inhaltsplatzhalter 2" descr="Platzhalter für Text, Tabelle, Bild, Video, Diagramm, Grafik." title="Multi-Platzhalter"/>
          <p:cNvSpPr>
            <a:spLocks noGrp="1"/>
          </p:cNvSpPr>
          <p:nvPr>
            <p:ph idx="1" hasCustomPrompt="1"/>
          </p:nvPr>
        </p:nvSpPr>
        <p:spPr>
          <a:xfrm>
            <a:off x="590399" y="1198800"/>
            <a:ext cx="5508000" cy="51372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Inhaltsplatzhalter 2" descr="Platzhalter für Text, Tabelle, Bild, Video, Diagramm, Grafik." title="Multi-Platzhalter"/>
          <p:cNvSpPr>
            <a:spLocks noGrp="1"/>
          </p:cNvSpPr>
          <p:nvPr>
            <p:ph idx="12" hasCustomPrompt="1"/>
          </p:nvPr>
        </p:nvSpPr>
        <p:spPr>
          <a:xfrm>
            <a:off x="6300000" y="1198800"/>
            <a:ext cx="5508000" cy="51372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Fußzeilenplatzhalter 2"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6" name="Foliennummernplatzhalter 5"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810780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Spaltig Bild Rechts">
    <p:spTree>
      <p:nvGrpSpPr>
        <p:cNvPr id="1" name=""/>
        <p:cNvGrpSpPr/>
        <p:nvPr/>
      </p:nvGrpSpPr>
      <p:grpSpPr>
        <a:xfrm>
          <a:off x="0" y="0"/>
          <a:ext cx="0" cy="0"/>
          <a:chOff x="0" y="0"/>
          <a:chExt cx="0" cy="0"/>
        </a:xfrm>
      </p:grpSpPr>
      <p:sp>
        <p:nvSpPr>
          <p:cNvPr id="2" name="Titel 1" descr="Platzhalter für den Titel der Folie." title="Titelplatzhalter"/>
          <p:cNvSpPr>
            <a:spLocks noGrp="1"/>
          </p:cNvSpPr>
          <p:nvPr>
            <p:ph type="title" hasCustomPrompt="1"/>
          </p:nvPr>
        </p:nvSpPr>
        <p:spPr>
          <a:xfrm>
            <a:off x="590400" y="144566"/>
            <a:ext cx="11217600" cy="860624"/>
          </a:xfrm>
        </p:spPr>
        <p:txBody>
          <a:bodyPr/>
          <a:lstStyle>
            <a:lvl1pPr>
              <a:defRPr baseline="0"/>
            </a:lvl1pPr>
          </a:lstStyle>
          <a:p>
            <a:r>
              <a:rPr lang="de-DE" dirty="0"/>
              <a:t>Hier steht Ihre Botschaft</a:t>
            </a:r>
          </a:p>
        </p:txBody>
      </p:sp>
      <p:sp>
        <p:nvSpPr>
          <p:cNvPr id="4" name="Inhaltsplatzhalter 2" descr="Platzhalter für Text, Tabelle, Bild, Video, Diagramm, Grafik." title="Multiplatzhalter"/>
          <p:cNvSpPr>
            <a:spLocks noGrp="1"/>
          </p:cNvSpPr>
          <p:nvPr>
            <p:ph idx="1" hasCustomPrompt="1"/>
          </p:nvPr>
        </p:nvSpPr>
        <p:spPr>
          <a:xfrm>
            <a:off x="590400" y="1198800"/>
            <a:ext cx="5508000" cy="5137200"/>
          </a:xfrm>
          <a:prstGeom prst="rect">
            <a:avLst/>
          </a:prstGeom>
        </p:spPr>
        <p:txBody>
          <a:bodyPr/>
          <a:lstStyle>
            <a:lvl1pPr>
              <a:defRPr/>
            </a:lvl1p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Bildplatzhalter 4" descr="Platzhalter für ein Bild." title="Bildplatzhalter"/>
          <p:cNvSpPr>
            <a:spLocks noGrp="1"/>
          </p:cNvSpPr>
          <p:nvPr>
            <p:ph type="pic" sz="quarter" idx="12" hasCustomPrompt="1"/>
          </p:nvPr>
        </p:nvSpPr>
        <p:spPr>
          <a:xfrm>
            <a:off x="6300000" y="1198800"/>
            <a:ext cx="5508000" cy="5133600"/>
          </a:xfrm>
        </p:spPr>
        <p:txBody>
          <a:bodyPr>
            <a:normAutofit/>
          </a:bodyPr>
          <a:lstStyle>
            <a:lvl1pPr marL="0" indent="0">
              <a:buNone/>
              <a:defRPr sz="1200" baseline="0"/>
            </a:lvl1pPr>
          </a:lstStyle>
          <a:p>
            <a:r>
              <a:rPr lang="de-DE" dirty="0"/>
              <a:t>Bild einfügen</a:t>
            </a:r>
          </a:p>
        </p:txBody>
      </p:sp>
      <p:sp>
        <p:nvSpPr>
          <p:cNvPr id="3" name="Fußzeilenplatzhalter 2"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5" name="Foliennummernplatzhalter 4"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592141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folie">
    <p:spTree>
      <p:nvGrpSpPr>
        <p:cNvPr id="1" name=""/>
        <p:cNvGrpSpPr/>
        <p:nvPr/>
      </p:nvGrpSpPr>
      <p:grpSpPr>
        <a:xfrm>
          <a:off x="0" y="0"/>
          <a:ext cx="0" cy="0"/>
          <a:chOff x="0" y="0"/>
          <a:chExt cx="0" cy="0"/>
        </a:xfrm>
      </p:grpSpPr>
      <p:sp>
        <p:nvSpPr>
          <p:cNvPr id="5" name="Bildplatzhalter 4" descr="Platzhalter für ein Bild." title="Bildplatzhalter"/>
          <p:cNvSpPr>
            <a:spLocks noGrp="1"/>
          </p:cNvSpPr>
          <p:nvPr>
            <p:ph type="pic" sz="quarter" idx="12" hasCustomPrompt="1"/>
          </p:nvPr>
        </p:nvSpPr>
        <p:spPr>
          <a:xfrm>
            <a:off x="414000" y="1037265"/>
            <a:ext cx="11825625" cy="5566976"/>
          </a:xfrm>
          <a:prstGeom prst="rect">
            <a:avLst/>
          </a:prstGeom>
        </p:spPr>
        <p:txBody>
          <a:bodyPr>
            <a:normAutofit/>
          </a:bodyPr>
          <a:lstStyle>
            <a:lvl1pPr marL="0" indent="0">
              <a:buNone/>
              <a:defRPr sz="1200" baseline="0"/>
            </a:lvl1pPr>
          </a:lstStyle>
          <a:p>
            <a:r>
              <a:rPr lang="de-DE" dirty="0"/>
              <a:t>Bild einfügen</a:t>
            </a:r>
          </a:p>
        </p:txBody>
      </p:sp>
      <p:sp>
        <p:nvSpPr>
          <p:cNvPr id="2" name="Titel 1" descr="Platzhalter für den Titel der Folie." title="Titelplatzhalter"/>
          <p:cNvSpPr>
            <a:spLocks noGrp="1"/>
          </p:cNvSpPr>
          <p:nvPr>
            <p:ph type="title" hasCustomPrompt="1"/>
          </p:nvPr>
        </p:nvSpPr>
        <p:spPr/>
        <p:txBody>
          <a:bodyPr>
            <a:noAutofit/>
          </a:bodyPr>
          <a:lstStyle>
            <a:lvl1pPr>
              <a:defRPr baseline="0"/>
            </a:lvl1pPr>
          </a:lstStyle>
          <a:p>
            <a:r>
              <a:rPr lang="de-DE" dirty="0"/>
              <a:t>Hier steht Ihre Botschaft</a:t>
            </a:r>
          </a:p>
        </p:txBody>
      </p:sp>
      <p:sp>
        <p:nvSpPr>
          <p:cNvPr id="6" name="Fußzeilenplatzhalter 5" descr="Platzhalter für das Thema und das Datum der Präsentation." title="Thema-/Datumsplatzhalter in der Fußzeile"/>
          <p:cNvSpPr>
            <a:spLocks noGrp="1"/>
          </p:cNvSpPr>
          <p:nvPr>
            <p:ph type="ftr" sz="quarter" idx="13"/>
          </p:nvPr>
        </p:nvSpPr>
        <p:spPr/>
        <p:txBody>
          <a:bodyPr/>
          <a:lstStyle/>
          <a:p>
            <a:r>
              <a:rPr lang="de-DE">
                <a:solidFill>
                  <a:srgbClr val="000000"/>
                </a:solidFill>
              </a:rPr>
              <a:t>November 2023 © Bundesagentur für Arbeit</a:t>
            </a:r>
            <a:endParaRPr lang="de-DE" dirty="0">
              <a:solidFill>
                <a:srgbClr val="000000"/>
              </a:solidFill>
            </a:endParaRPr>
          </a:p>
        </p:txBody>
      </p:sp>
      <p:sp>
        <p:nvSpPr>
          <p:cNvPr id="7" name="Foliennummernplatzhalter 6" descr="Seitenzahl der Folie." title="Seitenzahlplatzhalter"/>
          <p:cNvSpPr>
            <a:spLocks noGrp="1"/>
          </p:cNvSpPr>
          <p:nvPr>
            <p:ph type="sldNum" sz="quarter" idx="14"/>
          </p:nvPr>
        </p:nvSpPr>
        <p:spPr/>
        <p:txBody>
          <a:body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2629465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ags" Target="../tags/tag4.xml"/><Relationship Id="rId3" Type="http://schemas.openxmlformats.org/officeDocument/2006/relationships/slideLayout" Target="../slideLayouts/slideLayout20.xml"/><Relationship Id="rId21" Type="http://schemas.openxmlformats.org/officeDocument/2006/relationships/image" Target="../media/image1.emf"/><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vmlDrawing" Target="../drawings/vmlDrawing2.vml"/><Relationship Id="rId2" Type="http://schemas.openxmlformats.org/officeDocument/2006/relationships/slideLayout" Target="../slideLayouts/slideLayout19.xml"/><Relationship Id="rId16" Type="http://schemas.openxmlformats.org/officeDocument/2006/relationships/theme" Target="../theme/theme2.xml"/><Relationship Id="rId20" Type="http://schemas.openxmlformats.org/officeDocument/2006/relationships/oleObject" Target="../embeddings/oleObject2.bin"/><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23" Type="http://schemas.openxmlformats.org/officeDocument/2006/relationships/image" Target="../media/image9.jpeg"/><Relationship Id="rId10" Type="http://schemas.openxmlformats.org/officeDocument/2006/relationships/slideLayout" Target="../slideLayouts/slideLayout27.xml"/><Relationship Id="rId19" Type="http://schemas.openxmlformats.org/officeDocument/2006/relationships/tags" Target="../tags/tag5.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theme" Target="../theme/theme3.xml"/><Relationship Id="rId3" Type="http://schemas.openxmlformats.org/officeDocument/2006/relationships/slideLayout" Target="../slideLayouts/slideLayout35.xml"/><Relationship Id="rId21" Type="http://schemas.openxmlformats.org/officeDocument/2006/relationships/tags" Target="../tags/tag7.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image" Target="../media/image3.png"/><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tags" Target="../tags/tag6.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2.png"/><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image" Target="../media/image1.emf"/><Relationship Id="rId10" Type="http://schemas.openxmlformats.org/officeDocument/2006/relationships/slideLayout" Target="../slideLayouts/slideLayout42.xml"/><Relationship Id="rId19" Type="http://schemas.openxmlformats.org/officeDocument/2006/relationships/vmlDrawing" Target="../drawings/vmlDrawing3.v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7193C6BF-4D73-455E-A43B-994DEC6F153B}"/>
              </a:ext>
            </a:extLst>
          </p:cNvPr>
          <p:cNvGraphicFramePr>
            <a:graphicFrameLocks noChangeAspect="1"/>
          </p:cNvGraphicFramePr>
          <p:nvPr userDrawn="1">
            <p:custDataLst>
              <p:tags r:id="rId20"/>
            </p:custDataLst>
            <p:extLst>
              <p:ext uri="{D42A27DB-BD31-4B8C-83A1-F6EECF244321}">
                <p14:modId xmlns:p14="http://schemas.microsoft.com/office/powerpoint/2010/main" val="4016644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17" name="think-cell Folie" r:id="rId22" imgW="592" imgH="591" progId="TCLayout.ActiveDocument.1">
                  <p:embed/>
                </p:oleObj>
              </mc:Choice>
              <mc:Fallback>
                <p:oleObj name="think-cell Folie" r:id="rId22" imgW="592" imgH="591" progId="TCLayout.ActiveDocument.1">
                  <p:embed/>
                  <p:pic>
                    <p:nvPicPr>
                      <p:cNvPr id="0" name=""/>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CAAC1261-9E0E-4E58-83DC-BFFFBBD5EE59}"/>
              </a:ext>
            </a:extLst>
          </p:cNvPr>
          <p:cNvSpPr/>
          <p:nvPr userDrawn="1">
            <p:custDataLst>
              <p:tags r:id="rId21"/>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400" b="1" i="0" baseline="0" dirty="0">
              <a:latin typeface="Arial" panose="020B0604020202020204" pitchFamily="34" charset="0"/>
              <a:ea typeface="+mj-ea"/>
              <a:cs typeface="Arial" panose="020B0604020202020204" pitchFamily="34" charset="0"/>
              <a:sym typeface="Arial" panose="020B0604020202020204" pitchFamily="34" charset="0"/>
            </a:endParaRPr>
          </a:p>
        </p:txBody>
      </p:sp>
      <p:pic>
        <p:nvPicPr>
          <p:cNvPr id="12" name="Grafik 11" descr="Zwei rote Linien." title="Headergrafik"/>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89999" y="93215"/>
            <a:ext cx="12150000" cy="914450"/>
          </a:xfrm>
          <a:prstGeom prst="rect">
            <a:avLst/>
          </a:prstGeom>
        </p:spPr>
      </p:pic>
      <p:sp>
        <p:nvSpPr>
          <p:cNvPr id="14" name="Titelplatzhalter 1" descr="Platzhalter für den Titel der Folie." title="Titelplatzhalter"/>
          <p:cNvSpPr>
            <a:spLocks noGrp="1"/>
          </p:cNvSpPr>
          <p:nvPr>
            <p:ph type="title"/>
          </p:nvPr>
        </p:nvSpPr>
        <p:spPr>
          <a:xfrm>
            <a:off x="590400" y="144566"/>
            <a:ext cx="11217600" cy="860624"/>
          </a:xfrm>
          <a:prstGeom prst="rect">
            <a:avLst/>
          </a:prstGeom>
        </p:spPr>
        <p:txBody>
          <a:bodyPr vert="horz" lIns="91440" tIns="45720" rIns="91440" bIns="45720" rtlCol="0" anchor="t">
            <a:noAutofit/>
          </a:bodyPr>
          <a:lstStyle/>
          <a:p>
            <a:r>
              <a:rPr lang="de-DE" dirty="0"/>
              <a:t>Titelmasterformat durch Klicken bearbeiten</a:t>
            </a:r>
          </a:p>
        </p:txBody>
      </p:sp>
      <p:sp>
        <p:nvSpPr>
          <p:cNvPr id="26" name="Textplatzhalter 2" descr="Platzhalter für Text." title="Textplatzhalter"/>
          <p:cNvSpPr>
            <a:spLocks noGrp="1"/>
          </p:cNvSpPr>
          <p:nvPr>
            <p:ph type="body" idx="1"/>
          </p:nvPr>
        </p:nvSpPr>
        <p:spPr>
          <a:xfrm>
            <a:off x="590399" y="1198800"/>
            <a:ext cx="11217600" cy="5137200"/>
          </a:xfrm>
          <a:prstGeom prst="rect">
            <a:avLst/>
          </a:prstGeom>
        </p:spPr>
        <p:txBody>
          <a:bodyPr vert="horz" lIns="91440" tIns="45720" rIns="91440" bIns="4572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21" name="Gerade Verbindung 20" descr="Graue Linie" title="Linie"/>
          <p:cNvCxnSpPr>
            <a:cxnSpLocks/>
          </p:cNvCxnSpPr>
          <p:nvPr/>
        </p:nvCxnSpPr>
        <p:spPr>
          <a:xfrm>
            <a:off x="432000" y="6599973"/>
            <a:ext cx="118076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22" name="Grafik 21" descr="Logo Bundesagentur für Arbeit" title="Logo"/>
          <p:cNvPicPr>
            <a:picLocks/>
          </p:cNvPicPr>
          <p:nvPr/>
        </p:nvPicPr>
        <p:blipFill>
          <a:blip r:embed="rId25" cstate="print">
            <a:extLst>
              <a:ext uri="{28A0092B-C50C-407E-A947-70E740481C1C}">
                <a14:useLocalDpi xmlns:a14="http://schemas.microsoft.com/office/drawing/2010/main"/>
              </a:ext>
            </a:extLst>
          </a:blip>
          <a:stretch>
            <a:fillRect/>
          </a:stretch>
        </p:blipFill>
        <p:spPr>
          <a:xfrm>
            <a:off x="432000" y="6636114"/>
            <a:ext cx="1548000" cy="205020"/>
          </a:xfrm>
          <a:prstGeom prst="rect">
            <a:avLst/>
          </a:prstGeom>
        </p:spPr>
      </p:pic>
      <p:sp>
        <p:nvSpPr>
          <p:cNvPr id="3" name="Fußzeilenplatzhalter 2" descr="Platzhalter für das Thema und das Datum der Präsentation." title="Thema-/Datumsplatzhalter Fußzeile"/>
          <p:cNvSpPr>
            <a:spLocks noGrp="1"/>
          </p:cNvSpPr>
          <p:nvPr>
            <p:ph type="ftr" sz="quarter" idx="3"/>
          </p:nvPr>
        </p:nvSpPr>
        <p:spPr>
          <a:xfrm>
            <a:off x="2700000" y="6600218"/>
            <a:ext cx="8280000" cy="274677"/>
          </a:xfrm>
          <a:prstGeom prst="rect">
            <a:avLst/>
          </a:prstGeom>
        </p:spPr>
        <p:txBody>
          <a:bodyPr vert="horz" lIns="91440" tIns="45720" rIns="91440" bIns="45720" rtlCol="0" anchor="ctr"/>
          <a:lstStyle>
            <a:lvl1pPr marL="0" marR="0" indent="0" algn="l" defTabSz="914400" rtl="0" eaLnBrk="1" fontAlgn="auto" latinLnBrk="0" hangingPunct="1">
              <a:lnSpc>
                <a:spcPct val="100000"/>
              </a:lnSpc>
              <a:spcBef>
                <a:spcPts val="0"/>
              </a:spcBef>
              <a:spcAft>
                <a:spcPts val="0"/>
              </a:spcAft>
              <a:buClrTx/>
              <a:buSzTx/>
              <a:buFontTx/>
              <a:buNone/>
              <a:tabLst/>
              <a:defRPr sz="900">
                <a:solidFill>
                  <a:schemeClr val="tx1"/>
                </a:solidFill>
              </a:defRPr>
            </a:lvl1pPr>
          </a:lstStyle>
          <a:p>
            <a:r>
              <a:rPr lang="de-DE"/>
              <a:t>November 2023 © Bundesagentur für Arbeit</a:t>
            </a:r>
            <a:endParaRPr lang="de-DE" dirty="0"/>
          </a:p>
        </p:txBody>
      </p:sp>
      <p:sp>
        <p:nvSpPr>
          <p:cNvPr id="4" name="Foliennummernplatzhalter 3" descr="Seitenzahl der Folie." title="Seitenzahlplatzhalter in der Fußzeile"/>
          <p:cNvSpPr>
            <a:spLocks noGrp="1"/>
          </p:cNvSpPr>
          <p:nvPr>
            <p:ph type="sldNum" sz="quarter" idx="4"/>
          </p:nvPr>
        </p:nvSpPr>
        <p:spPr>
          <a:xfrm>
            <a:off x="11056934" y="6600218"/>
            <a:ext cx="864000" cy="274677"/>
          </a:xfrm>
          <a:prstGeom prst="rect">
            <a:avLst/>
          </a:prstGeom>
        </p:spPr>
        <p:txBody>
          <a:bodyPr vert="horz" lIns="91440" tIns="45720" rIns="91440" bIns="45720" rtlCol="0" anchor="ctr"/>
          <a:lstStyle>
            <a:lvl1pPr algn="r">
              <a:defRPr sz="900">
                <a:solidFill>
                  <a:schemeClr val="tx1"/>
                </a:solidFill>
              </a:defRPr>
            </a:lvl1p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32777750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2"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55" r:id="rId15"/>
    <p:sldLayoutId id="2147483691" r:id="rId16"/>
    <p:sldLayoutId id="2147483692" r:id="rId17"/>
  </p:sldLayoutIdLst>
  <p:hf hdr="0" dt="0"/>
  <p:txStyles>
    <p:titleStyle>
      <a:lvl1pPr algn="l" defTabSz="914400" rtl="0" eaLnBrk="1" latinLnBrk="0" hangingPunct="1">
        <a:spcBef>
          <a:spcPct val="0"/>
        </a:spcBef>
        <a:buNone/>
        <a:defRPr sz="2400" b="1" kern="1200">
          <a:solidFill>
            <a:srgbClr val="000000"/>
          </a:solidFill>
          <a:latin typeface="Arial" panose="020B0604020202020204" pitchFamily="34" charset="0"/>
          <a:ea typeface="+mj-ea"/>
          <a:cs typeface="Arial" panose="020B0604020202020204" pitchFamily="34" charset="0"/>
        </a:defRPr>
      </a:lvl1pPr>
    </p:titleStyle>
    <p:bodyStyle>
      <a:lvl1pPr marL="342000" indent="-342000" algn="l" defTabSz="914400" rtl="0" eaLnBrk="1" latinLnBrk="0" hangingPunct="1">
        <a:spcBef>
          <a:spcPts val="700"/>
        </a:spcBef>
        <a:spcAft>
          <a:spcPts val="0"/>
        </a:spcAft>
        <a:buClr>
          <a:srgbClr val="E2001A"/>
        </a:buClr>
        <a:buSzPct val="80000"/>
        <a:buFont typeface="Arial Black" panose="020B0A040201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72400" indent="-216000" algn="l" defTabSz="914400" rtl="0" eaLnBrk="1" latinLnBrk="0" hangingPunct="1">
        <a:spcBef>
          <a:spcPts val="600"/>
        </a:spcBef>
        <a:spcAft>
          <a:spcPts val="50"/>
        </a:spcAft>
        <a:buFont typeface="Arial" panose="020B0604020202020204" pitchFamily="34" charset="0"/>
        <a:buChar char="•"/>
        <a:defRPr sz="1700" kern="1200" baseline="0">
          <a:solidFill>
            <a:schemeClr val="tx1"/>
          </a:solidFill>
          <a:latin typeface="Arial" panose="020B0604020202020204" pitchFamily="34" charset="0"/>
          <a:ea typeface="+mn-ea"/>
          <a:cs typeface="Arial" panose="020B0604020202020204" pitchFamily="34" charset="0"/>
        </a:defRPr>
      </a:lvl2pPr>
      <a:lvl3pPr marL="954000" indent="-216000" algn="l" defTabSz="914400" rtl="0" eaLnBrk="1" latinLnBrk="0" hangingPunct="1">
        <a:spcBef>
          <a:spcPts val="600"/>
        </a:spcBef>
        <a:spcAft>
          <a:spcPts val="50"/>
        </a:spcAft>
        <a:buFont typeface="Arial" panose="020B0604020202020204" pitchFamily="34" charset="0"/>
        <a:buChar char="•"/>
        <a:defRPr sz="1700" kern="1200" baseline="0">
          <a:solidFill>
            <a:schemeClr val="tx1"/>
          </a:solidFill>
          <a:latin typeface="Arial" panose="020B0604020202020204" pitchFamily="34" charset="0"/>
          <a:ea typeface="+mn-ea"/>
          <a:cs typeface="Arial" panose="020B0604020202020204" pitchFamily="34" charset="0"/>
        </a:defRPr>
      </a:lvl3pPr>
      <a:lvl4pPr marL="1350000" indent="-216000" algn="l" defTabSz="914400" rtl="0" eaLnBrk="1" latinLnBrk="0" hangingPunct="1">
        <a:spcBef>
          <a:spcPts val="600"/>
        </a:spcBef>
        <a:spcAft>
          <a:spcPts val="50"/>
        </a:spcAft>
        <a:buFont typeface="Arial" panose="020B0604020202020204" pitchFamily="34" charset="0"/>
        <a:buChar char="•"/>
        <a:defRPr sz="1700" kern="1200" baseline="0">
          <a:solidFill>
            <a:schemeClr val="tx1"/>
          </a:solidFill>
          <a:latin typeface="Arial" panose="020B0604020202020204" pitchFamily="34" charset="0"/>
          <a:ea typeface="+mn-ea"/>
          <a:cs typeface="Arial" panose="020B0604020202020204" pitchFamily="34" charset="0"/>
        </a:defRPr>
      </a:lvl4pPr>
      <a:lvl5pPr marL="1728000" indent="-216000" algn="l" defTabSz="914400" rtl="0" eaLnBrk="1" latinLnBrk="0" hangingPunct="1">
        <a:spcBef>
          <a:spcPts val="600"/>
        </a:spcBef>
        <a:spcAft>
          <a:spcPts val="50"/>
        </a:spcAft>
        <a:buFont typeface="Arial" panose="020B0604020202020204" pitchFamily="34" charset="0"/>
        <a:buChar char="•"/>
        <a:defRPr sz="17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A83BD42A-B537-4D6F-93AF-1A9DE7B0F885}"/>
              </a:ext>
            </a:extLst>
          </p:cNvPr>
          <p:cNvGraphicFramePr>
            <a:graphicFrameLocks noChangeAspect="1"/>
          </p:cNvGraphicFramePr>
          <p:nvPr userDrawn="1">
            <p:custDataLst>
              <p:tags r:id="rId18"/>
            </p:custDataLst>
            <p:extLst>
              <p:ext uri="{D42A27DB-BD31-4B8C-83A1-F6EECF244321}">
                <p14:modId xmlns:p14="http://schemas.microsoft.com/office/powerpoint/2010/main" val="14892525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41" name="think-cell Folie" r:id="rId20" imgW="592" imgH="591" progId="TCLayout.ActiveDocument.1">
                  <p:embed/>
                </p:oleObj>
              </mc:Choice>
              <mc:Fallback>
                <p:oleObj name="think-cell Folie" r:id="rId20" imgW="592" imgH="591" progId="TCLayout.ActiveDocument.1">
                  <p:embed/>
                  <p:pic>
                    <p:nvPicPr>
                      <p:cNvPr id="0" name=""/>
                      <p:cNvPicPr/>
                      <p:nvPr/>
                    </p:nvPicPr>
                    <p:blipFill>
                      <a:blip r:embed="rId21"/>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AA614A1A-B1A7-4A20-9645-DD73094E0920}"/>
              </a:ext>
            </a:extLst>
          </p:cNvPr>
          <p:cNvSpPr/>
          <p:nvPr userDrawn="1">
            <p:custDataLst>
              <p:tags r:id="rId19"/>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3000" b="1" i="0" baseline="0" dirty="0">
              <a:latin typeface="Arial" panose="020B0604020202020204" pitchFamily="34" charset="0"/>
              <a:ea typeface="+mj-ea"/>
              <a:cs typeface="Arial" panose="020B0604020202020204" pitchFamily="34" charset="0"/>
              <a:sym typeface="Arial" panose="020B0604020202020204" pitchFamily="34" charset="0"/>
            </a:endParaRPr>
          </a:p>
        </p:txBody>
      </p:sp>
      <p:pic>
        <p:nvPicPr>
          <p:cNvPr id="12" name="Grafik 11" descr="Zwei rote Linien." title="Headergrafik"/>
          <p:cNvPicPr>
            <a:picLocks/>
          </p:cNvPicPr>
          <p:nvPr/>
        </p:nvPicPr>
        <p:blipFill>
          <a:blip r:embed="rId22" cstate="print">
            <a:extLst>
              <a:ext uri="{28A0092B-C50C-407E-A947-70E740481C1C}">
                <a14:useLocalDpi xmlns:a14="http://schemas.microsoft.com/office/drawing/2010/main"/>
              </a:ext>
            </a:extLst>
          </a:blip>
          <a:stretch>
            <a:fillRect/>
          </a:stretch>
        </p:blipFill>
        <p:spPr>
          <a:xfrm>
            <a:off x="89999" y="93255"/>
            <a:ext cx="12150000" cy="1133918"/>
          </a:xfrm>
          <a:prstGeom prst="rect">
            <a:avLst/>
          </a:prstGeom>
        </p:spPr>
      </p:pic>
      <p:sp>
        <p:nvSpPr>
          <p:cNvPr id="14" name="Titelplatzhalter 1" descr="Platzhalter für den Titel der Folie." title="Titelplatzhalter"/>
          <p:cNvSpPr>
            <a:spLocks noGrp="1"/>
          </p:cNvSpPr>
          <p:nvPr>
            <p:ph type="title"/>
          </p:nvPr>
        </p:nvSpPr>
        <p:spPr>
          <a:xfrm>
            <a:off x="590400" y="153443"/>
            <a:ext cx="11217600" cy="1018093"/>
          </a:xfrm>
          <a:prstGeom prst="rect">
            <a:avLst/>
          </a:prstGeom>
        </p:spPr>
        <p:txBody>
          <a:bodyPr vert="horz" lIns="91440" tIns="45720" rIns="91440" bIns="45720" rtlCol="0" anchor="t">
            <a:noAutofit/>
          </a:bodyPr>
          <a:lstStyle/>
          <a:p>
            <a:r>
              <a:rPr lang="de-DE" dirty="0"/>
              <a:t>Titelmasterformat </a:t>
            </a:r>
            <a:br>
              <a:rPr lang="de-DE" dirty="0"/>
            </a:br>
            <a:r>
              <a:rPr lang="de-DE" dirty="0"/>
              <a:t>durch Klicken bearbeiten</a:t>
            </a:r>
          </a:p>
        </p:txBody>
      </p:sp>
      <p:sp>
        <p:nvSpPr>
          <p:cNvPr id="26" name="Textplatzhalter 2" descr="Platzhalter für Text." title="Textplatzhalter"/>
          <p:cNvSpPr>
            <a:spLocks noGrp="1"/>
          </p:cNvSpPr>
          <p:nvPr>
            <p:ph type="body" idx="1"/>
          </p:nvPr>
        </p:nvSpPr>
        <p:spPr>
          <a:xfrm>
            <a:off x="590399" y="1404000"/>
            <a:ext cx="11217600" cy="4860000"/>
          </a:xfrm>
          <a:prstGeom prst="rect">
            <a:avLst/>
          </a:prstGeom>
        </p:spPr>
        <p:txBody>
          <a:bodyPr vert="horz" lIns="91440" tIns="45720" rIns="91440" bIns="4572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21" name="Gerade Verbindung 20" descr="Graue Linie" title="Linie"/>
          <p:cNvCxnSpPr>
            <a:cxnSpLocks/>
          </p:cNvCxnSpPr>
          <p:nvPr/>
        </p:nvCxnSpPr>
        <p:spPr>
          <a:xfrm>
            <a:off x="432000" y="6538079"/>
            <a:ext cx="118076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22" name="Grafik 21" descr="Logo der Bundesagentur für Arbeit." title="Logo"/>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a:off x="432000" y="6574121"/>
            <a:ext cx="1936865" cy="257695"/>
          </a:xfrm>
          <a:prstGeom prst="rect">
            <a:avLst/>
          </a:prstGeom>
        </p:spPr>
      </p:pic>
      <p:sp>
        <p:nvSpPr>
          <p:cNvPr id="3" name="Fußzeilenplatzhalter 2" descr="Platzhalter für das Thema und das Datum der Präsentation." title="Thema-/Datumsplatzhalter Fußzeile"/>
          <p:cNvSpPr>
            <a:spLocks noGrp="1"/>
          </p:cNvSpPr>
          <p:nvPr>
            <p:ph type="ftr" sz="quarter" idx="3"/>
          </p:nvPr>
        </p:nvSpPr>
        <p:spPr>
          <a:xfrm>
            <a:off x="2700000" y="6564706"/>
            <a:ext cx="8280000" cy="274677"/>
          </a:xfrm>
          <a:prstGeom prst="rect">
            <a:avLst/>
          </a:prstGeom>
        </p:spPr>
        <p:txBody>
          <a:bodyPr vert="horz" lIns="91440" tIns="45720" rIns="91440" bIns="45720" rtlCol="0" anchor="ctr"/>
          <a:lstStyle>
            <a:lvl1pPr marL="0" marR="0" indent="0" algn="l" defTabSz="914400" rtl="0" eaLnBrk="1" fontAlgn="auto" latinLnBrk="0" hangingPunct="1">
              <a:lnSpc>
                <a:spcPct val="100000"/>
              </a:lnSpc>
              <a:spcBef>
                <a:spcPts val="0"/>
              </a:spcBef>
              <a:spcAft>
                <a:spcPts val="0"/>
              </a:spcAft>
              <a:buClrTx/>
              <a:buSzTx/>
              <a:buFontTx/>
              <a:buNone/>
              <a:tabLst/>
              <a:defRPr sz="1125">
                <a:solidFill>
                  <a:schemeClr val="tx1"/>
                </a:solidFill>
              </a:defRPr>
            </a:lvl1pPr>
          </a:lstStyle>
          <a:p>
            <a:r>
              <a:rPr lang="de-DE"/>
              <a:t>November 2023 © Bundesagentur für Arbeit</a:t>
            </a:r>
            <a:endParaRPr lang="de-DE" dirty="0"/>
          </a:p>
        </p:txBody>
      </p:sp>
      <p:sp>
        <p:nvSpPr>
          <p:cNvPr id="4" name="Foliennummernplatzhalter 3" descr="Seitenzahl der Folie." title="Seitenzahlplatzhalter in der Fußzeile"/>
          <p:cNvSpPr>
            <a:spLocks noGrp="1"/>
          </p:cNvSpPr>
          <p:nvPr>
            <p:ph type="sldNum" sz="quarter" idx="4"/>
          </p:nvPr>
        </p:nvSpPr>
        <p:spPr>
          <a:xfrm>
            <a:off x="11056934" y="6564706"/>
            <a:ext cx="864000" cy="274677"/>
          </a:xfrm>
          <a:prstGeom prst="rect">
            <a:avLst/>
          </a:prstGeom>
        </p:spPr>
        <p:txBody>
          <a:bodyPr vert="horz" lIns="91440" tIns="45720" rIns="91440" bIns="45720" rtlCol="0" anchor="ctr"/>
          <a:lstStyle>
            <a:lvl1pPr algn="r">
              <a:defRPr sz="1125">
                <a:solidFill>
                  <a:schemeClr val="tx1"/>
                </a:solidFill>
              </a:defRPr>
            </a:lvl1p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278261056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Lst>
  <p:hf hdr="0" dt="0"/>
  <p:txStyles>
    <p:titleStyle>
      <a:lvl1pPr algn="l" defTabSz="914400" rtl="0" eaLnBrk="1" latinLnBrk="0" hangingPunct="1">
        <a:spcBef>
          <a:spcPct val="0"/>
        </a:spcBef>
        <a:buNone/>
        <a:defRPr sz="3000" b="1" kern="1200">
          <a:solidFill>
            <a:srgbClr val="000000"/>
          </a:solidFill>
          <a:latin typeface="Arial" panose="020B0604020202020204" pitchFamily="34" charset="0"/>
          <a:ea typeface="+mj-ea"/>
          <a:cs typeface="Arial" panose="020B0604020202020204" pitchFamily="34" charset="0"/>
        </a:defRPr>
      </a:lvl1pPr>
    </p:titleStyle>
    <p:bodyStyle>
      <a:lvl1pPr marL="342000" indent="-342000" algn="l" defTabSz="914400" rtl="0" eaLnBrk="1" latinLnBrk="0" hangingPunct="1">
        <a:spcBef>
          <a:spcPts val="700"/>
        </a:spcBef>
        <a:spcAft>
          <a:spcPts val="0"/>
        </a:spcAft>
        <a:buClr>
          <a:srgbClr val="E2001A"/>
        </a:buClr>
        <a:buSzPct val="80000"/>
        <a:buFont typeface="Arial Black" panose="020B0A04020102020204" pitchFamily="34" charset="0"/>
        <a:buChar char="▬"/>
        <a:defRPr sz="2500" kern="1200">
          <a:solidFill>
            <a:schemeClr val="tx1"/>
          </a:solidFill>
          <a:latin typeface="Arial" panose="020B0604020202020204" pitchFamily="34" charset="0"/>
          <a:ea typeface="+mn-ea"/>
          <a:cs typeface="Arial" panose="020B0604020202020204" pitchFamily="34" charset="0"/>
        </a:defRPr>
      </a:lvl1pPr>
      <a:lvl2pPr marL="572400" indent="-216000" algn="l" defTabSz="914400" rtl="0" eaLnBrk="1" latinLnBrk="0" hangingPunct="1">
        <a:spcBef>
          <a:spcPts val="600"/>
        </a:spcBef>
        <a:spcAft>
          <a:spcPts val="50"/>
        </a:spcAft>
        <a:buFont typeface="Arial" panose="020B0604020202020204" pitchFamily="34" charset="0"/>
        <a:buChar char="•"/>
        <a:defRPr sz="2125" kern="1200" baseline="0">
          <a:solidFill>
            <a:schemeClr val="tx1"/>
          </a:solidFill>
          <a:latin typeface="Arial" panose="020B0604020202020204" pitchFamily="34" charset="0"/>
          <a:ea typeface="+mn-ea"/>
          <a:cs typeface="Arial" panose="020B0604020202020204" pitchFamily="34" charset="0"/>
        </a:defRPr>
      </a:lvl2pPr>
      <a:lvl3pPr marL="954000" indent="-216000" algn="l" defTabSz="914400" rtl="0" eaLnBrk="1" latinLnBrk="0" hangingPunct="1">
        <a:spcBef>
          <a:spcPts val="600"/>
        </a:spcBef>
        <a:spcAft>
          <a:spcPts val="50"/>
        </a:spcAft>
        <a:buFont typeface="Arial" panose="020B0604020202020204" pitchFamily="34" charset="0"/>
        <a:buChar char="•"/>
        <a:defRPr sz="2125" kern="1200" baseline="0">
          <a:solidFill>
            <a:schemeClr val="tx1"/>
          </a:solidFill>
          <a:latin typeface="Arial" panose="020B0604020202020204" pitchFamily="34" charset="0"/>
          <a:ea typeface="+mn-ea"/>
          <a:cs typeface="Arial" panose="020B0604020202020204" pitchFamily="34" charset="0"/>
        </a:defRPr>
      </a:lvl3pPr>
      <a:lvl4pPr marL="1350000" indent="-216000" algn="l" defTabSz="914400" rtl="0" eaLnBrk="1" latinLnBrk="0" hangingPunct="1">
        <a:spcBef>
          <a:spcPts val="600"/>
        </a:spcBef>
        <a:spcAft>
          <a:spcPts val="50"/>
        </a:spcAft>
        <a:buFont typeface="Arial" panose="020B0604020202020204" pitchFamily="34" charset="0"/>
        <a:buChar char="•"/>
        <a:defRPr sz="2125" kern="1200" baseline="0">
          <a:solidFill>
            <a:schemeClr val="tx1"/>
          </a:solidFill>
          <a:latin typeface="Arial" panose="020B0604020202020204" pitchFamily="34" charset="0"/>
          <a:ea typeface="+mn-ea"/>
          <a:cs typeface="Arial" panose="020B0604020202020204" pitchFamily="34" charset="0"/>
        </a:defRPr>
      </a:lvl4pPr>
      <a:lvl5pPr marL="1728000" indent="-216000" algn="l" defTabSz="914400" rtl="0" eaLnBrk="1" latinLnBrk="0" hangingPunct="1">
        <a:spcBef>
          <a:spcPts val="600"/>
        </a:spcBef>
        <a:spcAft>
          <a:spcPts val="50"/>
        </a:spcAft>
        <a:buFont typeface="Arial" panose="020B0604020202020204" pitchFamily="34" charset="0"/>
        <a:buChar char="•"/>
        <a:defRPr sz="2125"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7193C6BF-4D73-455E-A43B-994DEC6F153B}"/>
              </a:ext>
            </a:extLst>
          </p:cNvPr>
          <p:cNvGraphicFramePr>
            <a:graphicFrameLocks noChangeAspect="1"/>
          </p:cNvGraphicFramePr>
          <p:nvPr userDrawn="1">
            <p:custDataLst>
              <p:tags r:id="rId20"/>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42" name="think-cell Folie" r:id="rId22" imgW="592" imgH="591" progId="TCLayout.ActiveDocument.1">
                  <p:embed/>
                </p:oleObj>
              </mc:Choice>
              <mc:Fallback>
                <p:oleObj name="think-cell Folie" r:id="rId22" imgW="592" imgH="591" progId="TCLayout.ActiveDocument.1">
                  <p:embed/>
                  <p:pic>
                    <p:nvPicPr>
                      <p:cNvPr id="5" name="Objekt 4" hidden="1">
                        <a:extLst>
                          <a:ext uri="{FF2B5EF4-FFF2-40B4-BE49-F238E27FC236}">
                            <a16:creationId xmlns:a16="http://schemas.microsoft.com/office/drawing/2014/main" id="{7193C6BF-4D73-455E-A43B-994DEC6F153B}"/>
                          </a:ext>
                        </a:extLst>
                      </p:cNvPr>
                      <p:cNvPicPr/>
                      <p:nvPr/>
                    </p:nvPicPr>
                    <p:blipFill>
                      <a:blip r:embed="rId23"/>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CAAC1261-9E0E-4E58-83DC-BFFFBBD5EE59}"/>
              </a:ext>
            </a:extLst>
          </p:cNvPr>
          <p:cNvSpPr/>
          <p:nvPr userDrawn="1">
            <p:custDataLst>
              <p:tags r:id="rId21"/>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400" b="1" i="0" baseline="0" dirty="0">
              <a:latin typeface="Arial" panose="020B0604020202020204" pitchFamily="34" charset="0"/>
              <a:ea typeface="+mj-ea"/>
              <a:cs typeface="Arial" panose="020B0604020202020204" pitchFamily="34" charset="0"/>
              <a:sym typeface="Arial" panose="020B0604020202020204" pitchFamily="34" charset="0"/>
            </a:endParaRPr>
          </a:p>
        </p:txBody>
      </p:sp>
      <p:pic>
        <p:nvPicPr>
          <p:cNvPr id="12" name="Grafik 11" descr="Zwei rote Linien." title="Headergrafik"/>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89999" y="93215"/>
            <a:ext cx="12150000" cy="914450"/>
          </a:xfrm>
          <a:prstGeom prst="rect">
            <a:avLst/>
          </a:prstGeom>
        </p:spPr>
      </p:pic>
      <p:sp>
        <p:nvSpPr>
          <p:cNvPr id="14" name="Titelplatzhalter 1" descr="Platzhalter für den Titel der Folie." title="Titelplatzhalter"/>
          <p:cNvSpPr>
            <a:spLocks noGrp="1"/>
          </p:cNvSpPr>
          <p:nvPr>
            <p:ph type="title"/>
          </p:nvPr>
        </p:nvSpPr>
        <p:spPr>
          <a:xfrm>
            <a:off x="590400" y="144566"/>
            <a:ext cx="11217600" cy="860624"/>
          </a:xfrm>
          <a:prstGeom prst="rect">
            <a:avLst/>
          </a:prstGeom>
        </p:spPr>
        <p:txBody>
          <a:bodyPr vert="horz" lIns="91440" tIns="45720" rIns="91440" bIns="45720" rtlCol="0" anchor="t">
            <a:noAutofit/>
          </a:bodyPr>
          <a:lstStyle/>
          <a:p>
            <a:r>
              <a:rPr lang="de-DE" dirty="0"/>
              <a:t>Titelmasterformat durch Klicken bearbeiten</a:t>
            </a:r>
          </a:p>
        </p:txBody>
      </p:sp>
      <p:sp>
        <p:nvSpPr>
          <p:cNvPr id="26" name="Textplatzhalter 2" descr="Platzhalter für Text." title="Textplatzhalter"/>
          <p:cNvSpPr>
            <a:spLocks noGrp="1"/>
          </p:cNvSpPr>
          <p:nvPr>
            <p:ph type="body" idx="1"/>
          </p:nvPr>
        </p:nvSpPr>
        <p:spPr>
          <a:xfrm>
            <a:off x="590399" y="1198800"/>
            <a:ext cx="11217600" cy="5137200"/>
          </a:xfrm>
          <a:prstGeom prst="rect">
            <a:avLst/>
          </a:prstGeom>
        </p:spPr>
        <p:txBody>
          <a:bodyPr vert="horz" lIns="91440" tIns="45720" rIns="91440" bIns="4572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21" name="Gerade Verbindung 20" descr="Graue Linie" title="Linie"/>
          <p:cNvCxnSpPr>
            <a:cxnSpLocks/>
          </p:cNvCxnSpPr>
          <p:nvPr/>
        </p:nvCxnSpPr>
        <p:spPr>
          <a:xfrm>
            <a:off x="432000" y="6599973"/>
            <a:ext cx="118076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22" name="Grafik 21" descr="Logo Bundesagentur für Arbeit" title="Logo"/>
          <p:cNvPicPr>
            <a:picLocks/>
          </p:cNvPicPr>
          <p:nvPr/>
        </p:nvPicPr>
        <p:blipFill>
          <a:blip r:embed="rId25" cstate="print">
            <a:extLst>
              <a:ext uri="{28A0092B-C50C-407E-A947-70E740481C1C}">
                <a14:useLocalDpi xmlns:a14="http://schemas.microsoft.com/office/drawing/2010/main"/>
              </a:ext>
            </a:extLst>
          </a:blip>
          <a:stretch>
            <a:fillRect/>
          </a:stretch>
        </p:blipFill>
        <p:spPr>
          <a:xfrm>
            <a:off x="432000" y="6636114"/>
            <a:ext cx="1548000" cy="205020"/>
          </a:xfrm>
          <a:prstGeom prst="rect">
            <a:avLst/>
          </a:prstGeom>
        </p:spPr>
      </p:pic>
      <p:sp>
        <p:nvSpPr>
          <p:cNvPr id="3" name="Fußzeilenplatzhalter 2" descr="Platzhalter für das Thema und das Datum der Präsentation." title="Thema-/Datumsplatzhalter Fußzeile"/>
          <p:cNvSpPr>
            <a:spLocks noGrp="1"/>
          </p:cNvSpPr>
          <p:nvPr>
            <p:ph type="ftr" sz="quarter" idx="3"/>
          </p:nvPr>
        </p:nvSpPr>
        <p:spPr>
          <a:xfrm>
            <a:off x="2700000" y="6600218"/>
            <a:ext cx="8280000" cy="274677"/>
          </a:xfrm>
          <a:prstGeom prst="rect">
            <a:avLst/>
          </a:prstGeom>
        </p:spPr>
        <p:txBody>
          <a:bodyPr vert="horz" lIns="91440" tIns="45720" rIns="91440" bIns="45720" rtlCol="0" anchor="ctr"/>
          <a:lstStyle>
            <a:lvl1pPr marL="0" marR="0" indent="0" algn="l" defTabSz="914400" rtl="0" eaLnBrk="1" fontAlgn="auto" latinLnBrk="0" hangingPunct="1">
              <a:lnSpc>
                <a:spcPct val="100000"/>
              </a:lnSpc>
              <a:spcBef>
                <a:spcPts val="0"/>
              </a:spcBef>
              <a:spcAft>
                <a:spcPts val="0"/>
              </a:spcAft>
              <a:buClrTx/>
              <a:buSzTx/>
              <a:buFontTx/>
              <a:buNone/>
              <a:tabLst/>
              <a:defRPr sz="900">
                <a:solidFill>
                  <a:schemeClr val="tx1"/>
                </a:solidFill>
              </a:defRPr>
            </a:lvl1pPr>
          </a:lstStyle>
          <a:p>
            <a:r>
              <a:rPr lang="de-DE"/>
              <a:t>November 2023 © Bundesagentur für Arbeit</a:t>
            </a:r>
            <a:endParaRPr lang="de-DE" dirty="0"/>
          </a:p>
        </p:txBody>
      </p:sp>
      <p:sp>
        <p:nvSpPr>
          <p:cNvPr id="4" name="Foliennummernplatzhalter 3" descr="Seitenzahl der Folie." title="Seitenzahlplatzhalter in der Fußzeile"/>
          <p:cNvSpPr>
            <a:spLocks noGrp="1"/>
          </p:cNvSpPr>
          <p:nvPr>
            <p:ph type="sldNum" sz="quarter" idx="4"/>
          </p:nvPr>
        </p:nvSpPr>
        <p:spPr>
          <a:xfrm>
            <a:off x="11056934" y="6600218"/>
            <a:ext cx="864000" cy="274677"/>
          </a:xfrm>
          <a:prstGeom prst="rect">
            <a:avLst/>
          </a:prstGeom>
        </p:spPr>
        <p:txBody>
          <a:bodyPr vert="horz" lIns="91440" tIns="45720" rIns="91440" bIns="45720" rtlCol="0" anchor="ctr"/>
          <a:lstStyle>
            <a:lvl1pPr algn="r">
              <a:defRPr sz="900">
                <a:solidFill>
                  <a:schemeClr val="tx1"/>
                </a:solidFill>
              </a:defRPr>
            </a:lvl1pPr>
          </a:lstStyle>
          <a:p>
            <a:r>
              <a:rPr lang="de-DE" dirty="0"/>
              <a:t>Seite </a:t>
            </a:r>
            <a:fld id="{A8946A1F-0169-4AB6-AEFC-44545780F863}" type="slidenum">
              <a:rPr lang="de-DE" smtClean="0"/>
              <a:pPr/>
              <a:t>‹Nr.›</a:t>
            </a:fld>
            <a:endParaRPr lang="de-DE" dirty="0"/>
          </a:p>
        </p:txBody>
      </p:sp>
    </p:spTree>
    <p:extLst>
      <p:ext uri="{BB962C8B-B14F-4D97-AF65-F5344CB8AC3E}">
        <p14:creationId xmlns:p14="http://schemas.microsoft.com/office/powerpoint/2010/main" val="389311099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Lst>
  <p:hf hdr="0" dt="0"/>
  <p:txStyles>
    <p:titleStyle>
      <a:lvl1pPr algn="l" defTabSz="914400" rtl="0" eaLnBrk="1" latinLnBrk="0" hangingPunct="1">
        <a:spcBef>
          <a:spcPct val="0"/>
        </a:spcBef>
        <a:buNone/>
        <a:defRPr sz="2400" b="1" kern="1200">
          <a:solidFill>
            <a:srgbClr val="000000"/>
          </a:solidFill>
          <a:latin typeface="Arial" panose="020B0604020202020204" pitchFamily="34" charset="0"/>
          <a:ea typeface="+mj-ea"/>
          <a:cs typeface="Arial" panose="020B0604020202020204" pitchFamily="34" charset="0"/>
        </a:defRPr>
      </a:lvl1pPr>
    </p:titleStyle>
    <p:bodyStyle>
      <a:lvl1pPr marL="342000" indent="-342000" algn="l" defTabSz="914400" rtl="0" eaLnBrk="1" latinLnBrk="0" hangingPunct="1">
        <a:spcBef>
          <a:spcPts val="700"/>
        </a:spcBef>
        <a:spcAft>
          <a:spcPts val="0"/>
        </a:spcAft>
        <a:buClr>
          <a:srgbClr val="E2001A"/>
        </a:buClr>
        <a:buSzPct val="80000"/>
        <a:buFont typeface="Arial Black" panose="020B0A040201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572400" indent="-216000" algn="l" defTabSz="914400" rtl="0" eaLnBrk="1" latinLnBrk="0" hangingPunct="1">
        <a:spcBef>
          <a:spcPts val="600"/>
        </a:spcBef>
        <a:spcAft>
          <a:spcPts val="50"/>
        </a:spcAft>
        <a:buFont typeface="Arial" panose="020B0604020202020204" pitchFamily="34" charset="0"/>
        <a:buChar char="•"/>
        <a:defRPr sz="1700" kern="1200" baseline="0">
          <a:solidFill>
            <a:schemeClr val="tx1"/>
          </a:solidFill>
          <a:latin typeface="Arial" panose="020B0604020202020204" pitchFamily="34" charset="0"/>
          <a:ea typeface="+mn-ea"/>
          <a:cs typeface="Arial" panose="020B0604020202020204" pitchFamily="34" charset="0"/>
        </a:defRPr>
      </a:lvl2pPr>
      <a:lvl3pPr marL="954000" indent="-216000" algn="l" defTabSz="914400" rtl="0" eaLnBrk="1" latinLnBrk="0" hangingPunct="1">
        <a:spcBef>
          <a:spcPts val="600"/>
        </a:spcBef>
        <a:spcAft>
          <a:spcPts val="50"/>
        </a:spcAft>
        <a:buFont typeface="Arial" panose="020B0604020202020204" pitchFamily="34" charset="0"/>
        <a:buChar char="•"/>
        <a:defRPr sz="1700" kern="1200" baseline="0">
          <a:solidFill>
            <a:schemeClr val="tx1"/>
          </a:solidFill>
          <a:latin typeface="Arial" panose="020B0604020202020204" pitchFamily="34" charset="0"/>
          <a:ea typeface="+mn-ea"/>
          <a:cs typeface="Arial" panose="020B0604020202020204" pitchFamily="34" charset="0"/>
        </a:defRPr>
      </a:lvl3pPr>
      <a:lvl4pPr marL="1350000" indent="-216000" algn="l" defTabSz="914400" rtl="0" eaLnBrk="1" latinLnBrk="0" hangingPunct="1">
        <a:spcBef>
          <a:spcPts val="600"/>
        </a:spcBef>
        <a:spcAft>
          <a:spcPts val="50"/>
        </a:spcAft>
        <a:buFont typeface="Arial" panose="020B0604020202020204" pitchFamily="34" charset="0"/>
        <a:buChar char="•"/>
        <a:defRPr sz="1700" kern="1200" baseline="0">
          <a:solidFill>
            <a:schemeClr val="tx1"/>
          </a:solidFill>
          <a:latin typeface="Arial" panose="020B0604020202020204" pitchFamily="34" charset="0"/>
          <a:ea typeface="+mn-ea"/>
          <a:cs typeface="Arial" panose="020B0604020202020204" pitchFamily="34" charset="0"/>
        </a:defRPr>
      </a:lvl4pPr>
      <a:lvl5pPr marL="1728000" indent="-216000" algn="l" defTabSz="914400" rtl="0" eaLnBrk="1" latinLnBrk="0" hangingPunct="1">
        <a:spcBef>
          <a:spcPts val="600"/>
        </a:spcBef>
        <a:spcAft>
          <a:spcPts val="50"/>
        </a:spcAft>
        <a:buFont typeface="Arial" panose="020B0604020202020204" pitchFamily="34" charset="0"/>
        <a:buChar char="•"/>
        <a:defRPr sz="17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tags" Target="../tags/tag9.xml"/><Relationship Id="rId7" Type="http://schemas.openxmlformats.org/officeDocument/2006/relationships/image" Target="../media/image1.emf"/><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oleObject" Target="../embeddings/oleObject3.bin"/><Relationship Id="rId11" Type="http://schemas.openxmlformats.org/officeDocument/2006/relationships/image" Target="../media/image14.jpeg"/><Relationship Id="rId5" Type="http://schemas.openxmlformats.org/officeDocument/2006/relationships/notesSlide" Target="../notesSlides/notesSlide1.xml"/><Relationship Id="rId10" Type="http://schemas.openxmlformats.org/officeDocument/2006/relationships/image" Target="../media/image13.png"/><Relationship Id="rId4" Type="http://schemas.openxmlformats.org/officeDocument/2006/relationships/slideLayout" Target="../slideLayouts/slideLayout1.xml"/><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5.xml"/><Relationship Id="rId7" Type="http://schemas.openxmlformats.org/officeDocument/2006/relationships/image" Target="../media/image1.emf"/><Relationship Id="rId2" Type="http://schemas.openxmlformats.org/officeDocument/2006/relationships/tags" Target="../tags/tag14.xml"/><Relationship Id="rId1" Type="http://schemas.openxmlformats.org/officeDocument/2006/relationships/vmlDrawing" Target="../drawings/vmlDrawing7.vml"/><Relationship Id="rId6" Type="http://schemas.openxmlformats.org/officeDocument/2006/relationships/oleObject" Target="../embeddings/oleObject4.bin"/><Relationship Id="rId5" Type="http://schemas.openxmlformats.org/officeDocument/2006/relationships/notesSlide" Target="../notesSlides/notesSlide9.xml"/><Relationship Id="rId4" Type="http://schemas.openxmlformats.org/officeDocument/2006/relationships/slideLayout" Target="../slideLayouts/slideLayout6.xml"/><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diagramLayout" Target="../diagrams/layout1.xml"/><Relationship Id="rId18" Type="http://schemas.openxmlformats.org/officeDocument/2006/relationships/image" Target="../media/image25.png"/><Relationship Id="rId3" Type="http://schemas.openxmlformats.org/officeDocument/2006/relationships/tags" Target="../tags/tag17.xml"/><Relationship Id="rId21" Type="http://schemas.openxmlformats.org/officeDocument/2006/relationships/image" Target="../media/image27.emf"/><Relationship Id="rId7" Type="http://schemas.openxmlformats.org/officeDocument/2006/relationships/image" Target="../media/image1.emf"/><Relationship Id="rId12" Type="http://schemas.openxmlformats.org/officeDocument/2006/relationships/diagramData" Target="../diagrams/data1.xml"/><Relationship Id="rId17" Type="http://schemas.openxmlformats.org/officeDocument/2006/relationships/image" Target="../media/image24.png"/><Relationship Id="rId2" Type="http://schemas.openxmlformats.org/officeDocument/2006/relationships/tags" Target="../tags/tag16.xml"/><Relationship Id="rId16" Type="http://schemas.microsoft.com/office/2007/relationships/diagramDrawing" Target="../diagrams/drawing1.xml"/><Relationship Id="rId20" Type="http://schemas.openxmlformats.org/officeDocument/2006/relationships/image" Target="../media/image26.emf"/><Relationship Id="rId1" Type="http://schemas.openxmlformats.org/officeDocument/2006/relationships/vmlDrawing" Target="../drawings/vmlDrawing8.vml"/><Relationship Id="rId6" Type="http://schemas.openxmlformats.org/officeDocument/2006/relationships/oleObject" Target="../embeddings/oleObject6.bin"/><Relationship Id="rId11" Type="http://schemas.openxmlformats.org/officeDocument/2006/relationships/image" Target="../media/image23.png"/><Relationship Id="rId5" Type="http://schemas.openxmlformats.org/officeDocument/2006/relationships/notesSlide" Target="../notesSlides/notesSlide10.xml"/><Relationship Id="rId15" Type="http://schemas.openxmlformats.org/officeDocument/2006/relationships/diagramColors" Target="../diagrams/colors1.xml"/><Relationship Id="rId10" Type="http://schemas.openxmlformats.org/officeDocument/2006/relationships/image" Target="../media/image22.png"/><Relationship Id="rId19" Type="http://schemas.microsoft.com/office/2007/relationships/hdphoto" Target="../media/hdphoto2.wdp"/><Relationship Id="rId4" Type="http://schemas.openxmlformats.org/officeDocument/2006/relationships/slideLayout" Target="../slideLayouts/slideLayout6.xml"/><Relationship Id="rId9" Type="http://schemas.openxmlformats.org/officeDocument/2006/relationships/image" Target="../media/image21.png"/><Relationship Id="rId1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5.png"/><Relationship Id="rId7" Type="http://schemas.openxmlformats.org/officeDocument/2006/relationships/image" Target="../media/image16.emf"/><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4.jpe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1.xml"/><Relationship Id="rId7" Type="http://schemas.openxmlformats.org/officeDocument/2006/relationships/image" Target="../media/image1.emf"/><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oleObject" Target="../embeddings/oleObject4.bin"/><Relationship Id="rId5" Type="http://schemas.openxmlformats.org/officeDocument/2006/relationships/notesSlide" Target="../notesSlides/notesSlide4.xml"/><Relationship Id="rId4" Type="http://schemas.openxmlformats.org/officeDocument/2006/relationships/slideLayout" Target="../slideLayouts/slideLayout6.xml"/><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tags" Target="../tags/tag13.xml"/><Relationship Id="rId7" Type="http://schemas.openxmlformats.org/officeDocument/2006/relationships/image" Target="../media/image1.emf"/><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oleObject" Target="../embeddings/oleObject5.bin"/><Relationship Id="rId5" Type="http://schemas.openxmlformats.org/officeDocument/2006/relationships/notesSlide" Target="../notesSlides/notesSlide5.xml"/><Relationship Id="rId4"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kt 11" hidden="1">
            <a:extLst>
              <a:ext uri="{FF2B5EF4-FFF2-40B4-BE49-F238E27FC236}">
                <a16:creationId xmlns:a16="http://schemas.microsoft.com/office/drawing/2014/main" id="{264EA7BA-0840-44D0-A098-5FAF1507855E}"/>
              </a:ext>
            </a:extLst>
          </p:cNvPr>
          <p:cNvGraphicFramePr>
            <a:graphicFrameLocks noChangeAspect="1"/>
          </p:cNvGraphicFramePr>
          <p:nvPr>
            <p:custDataLst>
              <p:tags r:id="rId2"/>
            </p:custDataLst>
            <p:extLst>
              <p:ext uri="{D42A27DB-BD31-4B8C-83A1-F6EECF244321}">
                <p14:modId xmlns:p14="http://schemas.microsoft.com/office/powerpoint/2010/main" val="10057547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0" name="think-cell Folie" r:id="rId6" imgW="592" imgH="591" progId="TCLayout.ActiveDocument.1">
                  <p:embed/>
                </p:oleObj>
              </mc:Choice>
              <mc:Fallback>
                <p:oleObj name="think-cell Folie" r:id="rId6" imgW="592" imgH="591"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1" name="Rechteck 10" hidden="1">
            <a:extLst>
              <a:ext uri="{FF2B5EF4-FFF2-40B4-BE49-F238E27FC236}">
                <a16:creationId xmlns:a16="http://schemas.microsoft.com/office/drawing/2014/main" id="{D5EA6D69-5E38-4B0E-879A-67D218292A44}"/>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de-DE" sz="3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extplatzhalter 1" descr="Textplatzhalter für optionalen Text wie Thema/Version/Datum">
            <a:extLst>
              <a:ext uri="{FF2B5EF4-FFF2-40B4-BE49-F238E27FC236}">
                <a16:creationId xmlns:a16="http://schemas.microsoft.com/office/drawing/2014/main" id="{A3D12BC3-BF58-4666-844F-AA96BEF78E86}"/>
              </a:ext>
            </a:extLst>
          </p:cNvPr>
          <p:cNvSpPr>
            <a:spLocks noGrp="1"/>
          </p:cNvSpPr>
          <p:nvPr>
            <p:ph type="body" sz="quarter" idx="14"/>
          </p:nvPr>
        </p:nvSpPr>
        <p:spPr/>
        <p:txBody>
          <a:bodyPr/>
          <a:lstStyle/>
          <a:p>
            <a:r>
              <a:rPr lang="de-DE" dirty="0"/>
              <a:t>INT24 </a:t>
            </a:r>
            <a:r>
              <a:rPr lang="he-IL" dirty="0"/>
              <a:t>׀</a:t>
            </a:r>
            <a:r>
              <a:rPr lang="de-DE" dirty="0"/>
              <a:t> November 2023</a:t>
            </a:r>
          </a:p>
        </p:txBody>
      </p:sp>
      <p:pic>
        <p:nvPicPr>
          <p:cNvPr id="7" name="Bildplatzhalter 6"/>
          <p:cNvPicPr>
            <a:picLocks noGrp="1" noChangeAspect="1"/>
          </p:cNvPicPr>
          <p:nvPr>
            <p:ph type="pic" sz="quarter" idx="11"/>
          </p:nvPr>
        </p:nvPicPr>
        <p:blipFill>
          <a:blip r:embed="rId8" cstate="print">
            <a:extLst>
              <a:ext uri="{28A0092B-C50C-407E-A947-70E740481C1C}">
                <a14:useLocalDpi xmlns:a14="http://schemas.microsoft.com/office/drawing/2010/main"/>
              </a:ext>
            </a:extLst>
          </a:blip>
          <a:srcRect/>
          <a:stretch>
            <a:fillRect/>
          </a:stretch>
        </p:blipFill>
        <p:spPr/>
      </p:pic>
      <p:sp>
        <p:nvSpPr>
          <p:cNvPr id="4" name="Titel 3" descr="Titelplatzhalter für den Titel der Präsentation">
            <a:extLst>
              <a:ext uri="{FF2B5EF4-FFF2-40B4-BE49-F238E27FC236}">
                <a16:creationId xmlns:a16="http://schemas.microsoft.com/office/drawing/2014/main" id="{A24342F5-FBB2-45AC-B43A-738F4117AEA7}"/>
              </a:ext>
            </a:extLst>
          </p:cNvPr>
          <p:cNvSpPr>
            <a:spLocks noGrp="1"/>
          </p:cNvSpPr>
          <p:nvPr>
            <p:ph type="title"/>
          </p:nvPr>
        </p:nvSpPr>
        <p:spPr>
          <a:xfrm>
            <a:off x="89998" y="1303867"/>
            <a:ext cx="7981339" cy="1748510"/>
          </a:xfrm>
          <a:prstGeom prst="round1Rect">
            <a:avLst>
              <a:gd name="adj" fmla="val 17911"/>
            </a:avLst>
          </a:prstGeom>
        </p:spPr>
        <p:txBody>
          <a:bodyPr anchor="ctr"/>
          <a:lstStyle/>
          <a:p>
            <a:r>
              <a:rPr lang="de-DE" dirty="0"/>
              <a:t>Modellvorhaben zur Integration von EU-Bürgerinnen und EU-Bürgern in den deutschen Arbeitsmarkt</a:t>
            </a:r>
          </a:p>
        </p:txBody>
      </p:sp>
      <p:sp>
        <p:nvSpPr>
          <p:cNvPr id="5" name="Textplatzhalter 4" descr="Textplatzhalter für eine Subheadline">
            <a:extLst>
              <a:ext uri="{FF2B5EF4-FFF2-40B4-BE49-F238E27FC236}">
                <a16:creationId xmlns:a16="http://schemas.microsoft.com/office/drawing/2014/main" id="{160C9C80-204A-45C0-BF0B-1036134B539C}"/>
              </a:ext>
            </a:extLst>
          </p:cNvPr>
          <p:cNvSpPr>
            <a:spLocks noGrp="1"/>
          </p:cNvSpPr>
          <p:nvPr>
            <p:ph type="body" sz="quarter" idx="16"/>
          </p:nvPr>
        </p:nvSpPr>
        <p:spPr>
          <a:xfrm>
            <a:off x="89999" y="3602182"/>
            <a:ext cx="4616912" cy="1264994"/>
          </a:xfrm>
        </p:spPr>
        <p:txBody>
          <a:bodyPr/>
          <a:lstStyle/>
          <a:p>
            <a:endParaRPr lang="de-DE" dirty="0"/>
          </a:p>
          <a:p>
            <a:r>
              <a:rPr lang="de-DE" dirty="0"/>
              <a:t>Stand: November 2023</a:t>
            </a:r>
          </a:p>
          <a:p>
            <a:pPr marL="285750" indent="-285750">
              <a:buFontTx/>
              <a:buChar char="-"/>
            </a:pPr>
            <a:endParaRPr lang="de-DE" dirty="0"/>
          </a:p>
        </p:txBody>
      </p:sp>
      <p:pic>
        <p:nvPicPr>
          <p:cNvPr id="8" name="Picture 5" descr="PP-Hintergrund_LOGO_RGB"/>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348648" y="6164467"/>
            <a:ext cx="1361739" cy="749631"/>
          </a:xfrm>
          <a:prstGeom prst="rect">
            <a:avLst/>
          </a:prstGeom>
          <a:noFill/>
        </p:spPr>
      </p:pic>
      <p:pic>
        <p:nvPicPr>
          <p:cNvPr id="1028" name="Picture 4" descr="https://static.wikia.nocookie.net/warframe/images/c/c1/600px-Bundesagentur_f%C3%BCr_Arbeit_logo.svg_.png/revision/latest/scale-to-width-down/600?cb=20150331123419&amp;path-prefix=de"/>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4729088" y="6268674"/>
            <a:ext cx="400050" cy="400050"/>
          </a:xfrm>
          <a:prstGeom prst="rect">
            <a:avLst/>
          </a:prstGeom>
          <a:noFill/>
          <a:extLst>
            <a:ext uri="{909E8E84-426E-40DD-AFC4-6F175D3DCCD1}">
              <a14:hiddenFill xmlns:a14="http://schemas.microsoft.com/office/drawing/2010/main">
                <a:solidFill>
                  <a:srgbClr val="FFFFFF"/>
                </a:solidFill>
              </a14:hiddenFill>
            </a:ext>
          </a:extLst>
        </p:spPr>
      </p:pic>
      <p:pic>
        <p:nvPicPr>
          <p:cNvPr id="3171" name="Picture 99" descr="Quellbild anzeigen">
            <a:extLst>
              <a:ext uri="{FF2B5EF4-FFF2-40B4-BE49-F238E27FC236}">
                <a16:creationId xmlns:a16="http://schemas.microsoft.com/office/drawing/2014/main" id="{07532717-64E8-4704-A234-3B2801AEC3E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2310" y="6285373"/>
            <a:ext cx="966535" cy="383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020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F0FEE4-4B24-4801-84B0-F63A49E4B7AE}"/>
              </a:ext>
            </a:extLst>
          </p:cNvPr>
          <p:cNvSpPr>
            <a:spLocks noGrp="1"/>
          </p:cNvSpPr>
          <p:nvPr>
            <p:ph type="title"/>
          </p:nvPr>
        </p:nvSpPr>
        <p:spPr/>
        <p:txBody>
          <a:bodyPr/>
          <a:lstStyle/>
          <a:p>
            <a:r>
              <a:rPr lang="de-DE" dirty="0"/>
              <a:t>Die Modellstandorte konzentrieren sich auf unterschiedliche Zielgruppen</a:t>
            </a:r>
          </a:p>
        </p:txBody>
      </p:sp>
      <p:sp>
        <p:nvSpPr>
          <p:cNvPr id="3" name="Fußzeilenplatzhalter 2">
            <a:extLst>
              <a:ext uri="{FF2B5EF4-FFF2-40B4-BE49-F238E27FC236}">
                <a16:creationId xmlns:a16="http://schemas.microsoft.com/office/drawing/2014/main" id="{15DC81D5-0B85-4856-8E6F-28BF9E18B231}"/>
              </a:ext>
            </a:extLst>
          </p:cNvPr>
          <p:cNvSpPr>
            <a:spLocks noGrp="1"/>
          </p:cNvSpPr>
          <p:nvPr>
            <p:ph type="ftr" sz="quarter" idx="11"/>
          </p:nvPr>
        </p:nvSpPr>
        <p:spPr>
          <a:xfrm>
            <a:off x="2030930" y="6600218"/>
            <a:ext cx="8280000" cy="274677"/>
          </a:xfrm>
        </p:spPr>
        <p:txBody>
          <a:bodyPr/>
          <a:lstStyle/>
          <a:p>
            <a:pPr algn="ctr"/>
            <a:r>
              <a:rPr lang="de-DE"/>
              <a:t>November 2023 © Bundesagentur für Arbeit</a:t>
            </a:r>
            <a:endParaRPr lang="de-DE" dirty="0"/>
          </a:p>
        </p:txBody>
      </p:sp>
      <p:sp>
        <p:nvSpPr>
          <p:cNvPr id="4" name="Foliennummernplatzhalter 3">
            <a:extLst>
              <a:ext uri="{FF2B5EF4-FFF2-40B4-BE49-F238E27FC236}">
                <a16:creationId xmlns:a16="http://schemas.microsoft.com/office/drawing/2014/main" id="{F5152C0D-F111-4445-B158-016F9F79B4AF}"/>
              </a:ext>
            </a:extLst>
          </p:cNvPr>
          <p:cNvSpPr>
            <a:spLocks noGrp="1"/>
          </p:cNvSpPr>
          <p:nvPr>
            <p:ph type="sldNum" sz="quarter" idx="12"/>
          </p:nvPr>
        </p:nvSpPr>
        <p:spPr/>
        <p:txBody>
          <a:bodyPr/>
          <a:lstStyle/>
          <a:p>
            <a:fld id="{8B66C44D-A671-42A6-B8BB-12094D27865C}" type="slidenum">
              <a:rPr lang="de-DE" smtClean="0"/>
              <a:t>10</a:t>
            </a:fld>
            <a:endParaRPr lang="de-DE"/>
          </a:p>
        </p:txBody>
      </p:sp>
      <p:graphicFrame>
        <p:nvGraphicFramePr>
          <p:cNvPr id="5" name="Tabelle 4">
            <a:extLst>
              <a:ext uri="{FF2B5EF4-FFF2-40B4-BE49-F238E27FC236}">
                <a16:creationId xmlns:a16="http://schemas.microsoft.com/office/drawing/2014/main" id="{8ACA7755-4FC9-4C73-AAE9-0744C8853E85}"/>
              </a:ext>
            </a:extLst>
          </p:cNvPr>
          <p:cNvGraphicFramePr>
            <a:graphicFrameLocks noGrp="1"/>
          </p:cNvGraphicFramePr>
          <p:nvPr>
            <p:extLst/>
          </p:nvPr>
        </p:nvGraphicFramePr>
        <p:xfrm>
          <a:off x="945399" y="1967863"/>
          <a:ext cx="10081186" cy="2806140"/>
        </p:xfrm>
        <a:graphic>
          <a:graphicData uri="http://schemas.openxmlformats.org/drawingml/2006/table">
            <a:tbl>
              <a:tblPr firstRow="1" firstCol="1" bandRow="1">
                <a:tableStyleId>{00A15C55-8517-42AA-B614-E9B94910E393}</a:tableStyleId>
              </a:tblPr>
              <a:tblGrid>
                <a:gridCol w="2956594">
                  <a:extLst>
                    <a:ext uri="{9D8B030D-6E8A-4147-A177-3AD203B41FA5}">
                      <a16:colId xmlns:a16="http://schemas.microsoft.com/office/drawing/2014/main" val="2173696871"/>
                    </a:ext>
                  </a:extLst>
                </a:gridCol>
                <a:gridCol w="3440116">
                  <a:extLst>
                    <a:ext uri="{9D8B030D-6E8A-4147-A177-3AD203B41FA5}">
                      <a16:colId xmlns:a16="http://schemas.microsoft.com/office/drawing/2014/main" val="1717637366"/>
                    </a:ext>
                  </a:extLst>
                </a:gridCol>
                <a:gridCol w="3684476">
                  <a:extLst>
                    <a:ext uri="{9D8B030D-6E8A-4147-A177-3AD203B41FA5}">
                      <a16:colId xmlns:a16="http://schemas.microsoft.com/office/drawing/2014/main" val="3784145542"/>
                    </a:ext>
                  </a:extLst>
                </a:gridCol>
              </a:tblGrid>
              <a:tr h="467690">
                <a:tc>
                  <a:txBody>
                    <a:bodyPr/>
                    <a:lstStyle/>
                    <a:p>
                      <a:pPr algn="just">
                        <a:lnSpc>
                          <a:spcPct val="120000"/>
                        </a:lnSpc>
                        <a:spcAft>
                          <a:spcPts val="300"/>
                        </a:spcAft>
                      </a:pPr>
                      <a:r>
                        <a:rPr lang="de-DE" sz="2000" dirty="0">
                          <a:effectLst/>
                        </a:rPr>
                        <a:t> </a:t>
                      </a:r>
                      <a:endParaRPr lang="de-DE"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Bef>
                          <a:spcPts val="600"/>
                        </a:spcBef>
                        <a:spcAft>
                          <a:spcPts val="600"/>
                        </a:spcAft>
                      </a:pPr>
                      <a:r>
                        <a:rPr lang="de-DE" sz="2000" dirty="0">
                          <a:effectLst/>
                        </a:rPr>
                        <a:t>Alle EU-Bürger*innen</a:t>
                      </a:r>
                      <a:endParaRPr lang="de-DE"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effectLst/>
                        </a:rPr>
                        <a:t>EU2-Bürger*innen</a:t>
                      </a:r>
                      <a:endParaRPr lang="de-DE"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22813421"/>
                  </a:ext>
                </a:extLst>
              </a:tr>
              <a:tr h="467690">
                <a:tc>
                  <a:txBody>
                    <a:bodyPr/>
                    <a:lstStyle/>
                    <a:p>
                      <a:pPr algn="just">
                        <a:lnSpc>
                          <a:spcPct val="120000"/>
                        </a:lnSpc>
                        <a:spcAft>
                          <a:spcPts val="300"/>
                        </a:spcAft>
                      </a:pPr>
                      <a:r>
                        <a:rPr lang="de-DE" sz="2000" dirty="0">
                          <a:effectLst/>
                        </a:rPr>
                        <a:t>Dortmund</a:t>
                      </a:r>
                      <a:endParaRPr lang="de-DE"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solidFill>
                            <a:schemeClr val="tx1">
                              <a:lumMod val="75000"/>
                              <a:lumOff val="25000"/>
                            </a:schemeClr>
                          </a:solidFill>
                          <a:effectLst/>
                        </a:rPr>
                        <a:t>X</a:t>
                      </a:r>
                      <a:endParaRPr lang="de-DE"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a:solidFill>
                            <a:schemeClr val="tx1">
                              <a:lumMod val="75000"/>
                              <a:lumOff val="25000"/>
                            </a:schemeClr>
                          </a:solidFill>
                          <a:effectLst/>
                        </a:rPr>
                        <a:t>X</a:t>
                      </a:r>
                      <a:endParaRPr lang="de-DE" sz="200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586356598"/>
                  </a:ext>
                </a:extLst>
              </a:tr>
              <a:tr h="467690">
                <a:tc>
                  <a:txBody>
                    <a:bodyPr/>
                    <a:lstStyle/>
                    <a:p>
                      <a:pPr algn="just">
                        <a:lnSpc>
                          <a:spcPct val="120000"/>
                        </a:lnSpc>
                        <a:spcAft>
                          <a:spcPts val="300"/>
                        </a:spcAft>
                      </a:pPr>
                      <a:r>
                        <a:rPr lang="de-DE" sz="2000" dirty="0">
                          <a:effectLst/>
                        </a:rPr>
                        <a:t>Frankfurt am Main</a:t>
                      </a:r>
                      <a:endParaRPr lang="de-DE"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solidFill>
                            <a:schemeClr val="tx1">
                              <a:lumMod val="75000"/>
                              <a:lumOff val="25000"/>
                            </a:schemeClr>
                          </a:solidFill>
                          <a:effectLst/>
                        </a:rPr>
                        <a:t>X</a:t>
                      </a:r>
                      <a:endParaRPr lang="de-DE"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a:solidFill>
                            <a:schemeClr val="tx1">
                              <a:lumMod val="75000"/>
                              <a:lumOff val="25000"/>
                            </a:schemeClr>
                          </a:solidFill>
                          <a:effectLst/>
                        </a:rPr>
                        <a:t> </a:t>
                      </a:r>
                      <a:endParaRPr lang="de-DE" sz="200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665544427"/>
                  </a:ext>
                </a:extLst>
              </a:tr>
              <a:tr h="467690">
                <a:tc>
                  <a:txBody>
                    <a:bodyPr/>
                    <a:lstStyle/>
                    <a:p>
                      <a:pPr algn="just">
                        <a:lnSpc>
                          <a:spcPct val="120000"/>
                        </a:lnSpc>
                        <a:spcAft>
                          <a:spcPts val="300"/>
                        </a:spcAft>
                      </a:pPr>
                      <a:r>
                        <a:rPr lang="de-DE" sz="2000" dirty="0">
                          <a:effectLst/>
                        </a:rPr>
                        <a:t>Hamburg</a:t>
                      </a:r>
                      <a:endParaRPr lang="de-DE" sz="20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solidFill>
                            <a:schemeClr val="tx1">
                              <a:lumMod val="75000"/>
                              <a:lumOff val="25000"/>
                            </a:schemeClr>
                          </a:solidFill>
                          <a:effectLst/>
                        </a:rPr>
                        <a:t>X</a:t>
                      </a:r>
                      <a:endParaRPr lang="de-DE"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solidFill>
                            <a:schemeClr val="tx1">
                              <a:lumMod val="75000"/>
                              <a:lumOff val="25000"/>
                            </a:schemeClr>
                          </a:solidFill>
                          <a:effectLst/>
                        </a:rPr>
                        <a:t> </a:t>
                      </a:r>
                      <a:endParaRPr lang="de-DE"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656128222"/>
                  </a:ext>
                </a:extLst>
              </a:tr>
              <a:tr h="467690">
                <a:tc>
                  <a:txBody>
                    <a:bodyPr/>
                    <a:lstStyle/>
                    <a:p>
                      <a:pPr algn="just">
                        <a:lnSpc>
                          <a:spcPct val="120000"/>
                        </a:lnSpc>
                        <a:spcAft>
                          <a:spcPts val="300"/>
                        </a:spcAft>
                      </a:pPr>
                      <a:r>
                        <a:rPr lang="de-DE" sz="2000">
                          <a:effectLst/>
                        </a:rPr>
                        <a:t>Mannheim</a:t>
                      </a:r>
                      <a:endParaRPr lang="de-DE" sz="2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solidFill>
                            <a:schemeClr val="tx1">
                              <a:lumMod val="75000"/>
                              <a:lumOff val="25000"/>
                            </a:schemeClr>
                          </a:solidFill>
                          <a:effectLst/>
                        </a:rPr>
                        <a:t> </a:t>
                      </a:r>
                      <a:endParaRPr lang="de-DE"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solidFill>
                            <a:schemeClr val="tx1">
                              <a:lumMod val="75000"/>
                              <a:lumOff val="25000"/>
                            </a:schemeClr>
                          </a:solidFill>
                          <a:effectLst/>
                        </a:rPr>
                        <a:t>X</a:t>
                      </a:r>
                      <a:endParaRPr lang="de-DE"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4186253734"/>
                  </a:ext>
                </a:extLst>
              </a:tr>
              <a:tr h="467690">
                <a:tc>
                  <a:txBody>
                    <a:bodyPr/>
                    <a:lstStyle/>
                    <a:p>
                      <a:pPr algn="just">
                        <a:lnSpc>
                          <a:spcPct val="120000"/>
                        </a:lnSpc>
                        <a:spcAft>
                          <a:spcPts val="300"/>
                        </a:spcAft>
                      </a:pPr>
                      <a:r>
                        <a:rPr lang="de-DE" sz="2000">
                          <a:effectLst/>
                        </a:rPr>
                        <a:t>München</a:t>
                      </a:r>
                      <a:endParaRPr lang="de-DE" sz="2000">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solidFill>
                            <a:schemeClr val="tx1">
                              <a:lumMod val="75000"/>
                              <a:lumOff val="25000"/>
                            </a:schemeClr>
                          </a:solidFill>
                          <a:effectLst/>
                        </a:rPr>
                        <a:t>X</a:t>
                      </a:r>
                      <a:endParaRPr lang="de-DE"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0000"/>
                        </a:lnSpc>
                        <a:spcAft>
                          <a:spcPts val="300"/>
                        </a:spcAft>
                      </a:pPr>
                      <a:r>
                        <a:rPr lang="de-DE" sz="2000" dirty="0">
                          <a:solidFill>
                            <a:schemeClr val="tx1">
                              <a:lumMod val="75000"/>
                              <a:lumOff val="25000"/>
                            </a:schemeClr>
                          </a:solidFill>
                          <a:effectLst/>
                        </a:rPr>
                        <a:t>X</a:t>
                      </a:r>
                      <a:endParaRPr lang="de-DE" sz="20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3867805157"/>
                  </a:ext>
                </a:extLst>
              </a:tr>
            </a:tbl>
          </a:graphicData>
        </a:graphic>
      </p:graphicFrame>
    </p:spTree>
    <p:extLst>
      <p:ext uri="{BB962C8B-B14F-4D97-AF65-F5344CB8AC3E}">
        <p14:creationId xmlns:p14="http://schemas.microsoft.com/office/powerpoint/2010/main" val="710423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kt 23" hidden="1">
            <a:extLst>
              <a:ext uri="{FF2B5EF4-FFF2-40B4-BE49-F238E27FC236}">
                <a16:creationId xmlns:a16="http://schemas.microsoft.com/office/drawing/2014/main" id="{D9B6BAE6-FB96-417D-88A0-D05E9ACFC107}"/>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50" name="think-cell Folie" r:id="rId6" imgW="592" imgH="591" progId="TCLayout.ActiveDocument.1">
                  <p:embed/>
                </p:oleObj>
              </mc:Choice>
              <mc:Fallback>
                <p:oleObj name="think-cell Folie" r:id="rId6" imgW="592" imgH="591" progId="TCLayout.ActiveDocument.1">
                  <p:embed/>
                  <p:pic>
                    <p:nvPicPr>
                      <p:cNvPr id="24" name="Objekt 23" hidden="1">
                        <a:extLst>
                          <a:ext uri="{FF2B5EF4-FFF2-40B4-BE49-F238E27FC236}">
                            <a16:creationId xmlns:a16="http://schemas.microsoft.com/office/drawing/2014/main" id="{D9B6BAE6-FB96-417D-88A0-D05E9ACFC10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8" name="Rechteck 27" hidden="1">
            <a:extLst>
              <a:ext uri="{FF2B5EF4-FFF2-40B4-BE49-F238E27FC236}">
                <a16:creationId xmlns:a16="http://schemas.microsoft.com/office/drawing/2014/main" id="{E933D705-3F69-4CE5-B25A-31A20BA0D0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de-DE" sz="2400" b="1" dirty="0">
              <a:latin typeface="Arial" panose="020B0604020202020204" pitchFamily="34" charset="0"/>
              <a:ea typeface="+mj-ea"/>
              <a:cs typeface="Arial" panose="020B0604020202020204" pitchFamily="34" charset="0"/>
              <a:sym typeface="Arial" panose="020B0604020202020204" pitchFamily="34" charset="0"/>
            </a:endParaRPr>
          </a:p>
        </p:txBody>
      </p:sp>
      <p:pic>
        <p:nvPicPr>
          <p:cNvPr id="31" name="Grafik 30">
            <a:extLst>
              <a:ext uri="{FF2B5EF4-FFF2-40B4-BE49-F238E27FC236}">
                <a16:creationId xmlns:a16="http://schemas.microsoft.com/office/drawing/2014/main" id="{9E6F6716-9F05-4499-8BE7-EEE4951F7E07}"/>
              </a:ext>
            </a:extLst>
          </p:cNvPr>
          <p:cNvPicPr>
            <a:picLocks noChangeAspect="1"/>
          </p:cNvPicPr>
          <p:nvPr/>
        </p:nvPicPr>
        <p:blipFill>
          <a:blip r:embed="rId8" cstate="print">
            <a:lum bright="70000" contrast="-70000"/>
            <a:extLst>
              <a:ext uri="{BEBA8EAE-BF5A-486C-A8C5-ECC9F3942E4B}">
                <a14:imgProps xmlns:a14="http://schemas.microsoft.com/office/drawing/2010/main">
                  <a14:imgLayer r:embed="rId9">
                    <a14:imgEffect>
                      <a14:backgroundRemoval t="2399" b="100000" l="919" r="100000">
                        <a14:foregroundMark x1="11947" y1="46981" x2="11947" y2="46981"/>
                        <a14:foregroundMark x1="14954" y1="41274" x2="14954" y2="41274"/>
                        <a14:foregroundMark x1="71596" y1="34326" x2="71596" y2="34326"/>
                        <a14:foregroundMark x1="51378" y1="76923" x2="51378" y2="76923"/>
                        <a14:foregroundMark x1="50961" y1="81472" x2="50961" y2="81472"/>
                        <a14:foregroundMark x1="36591" y1="83457" x2="36591" y2="83457"/>
                        <a14:foregroundMark x1="33584" y1="85277" x2="33584" y2="85277"/>
                        <a14:foregroundMark x1="63659" y1="41191" x2="63659" y2="41191"/>
                        <a14:foregroundMark x1="40267" y1="83292" x2="40267" y2="83292"/>
                        <a14:foregroundMark x1="33584" y1="86022" x2="33584" y2="86022"/>
                        <a14:foregroundMark x1="78279" y1="87593" x2="78279" y2="87593"/>
                        <a14:foregroundMark x1="79365" y1="89247" x2="79365" y2="89247"/>
                        <a14:foregroundMark x1="84461" y1="93466" x2="84461" y2="93466"/>
                        <a14:foregroundMark x1="86633" y1="95368" x2="86633" y2="95368"/>
                        <a14:foregroundMark x1="96324" y1="93383" x2="96324" y2="93383"/>
                        <a14:foregroundMark x1="94486" y1="95120" x2="94486" y2="95120"/>
                        <a14:foregroundMark x1="72682" y1="75269" x2="72682" y2="75269"/>
                        <a14:foregroundMark x1="54470" y1="74773" x2="54470" y2="74773"/>
                        <a14:foregroundMark x1="89140" y1="83209" x2="89140" y2="83209"/>
                        <a14:foregroundMark x1="89724" y1="81638" x2="89724" y2="81638"/>
                        <a14:foregroundMark x1="91896" y1="85112" x2="91896" y2="85112"/>
                        <a14:foregroundMark x1="91312" y1="87510" x2="91312" y2="87510"/>
                        <a14:foregroundMark x1="55890" y1="35318" x2="55890" y2="35318"/>
                        <a14:foregroundMark x1="94069" y1="91811" x2="94069" y2="91811"/>
                        <a14:foregroundMark x1="93150" y1="89165" x2="93150" y2="89165"/>
                        <a14:foregroundMark x1="91813" y1="89826" x2="91813" y2="89826"/>
                        <a14:foregroundMark x1="88555" y1="88668" x2="88555" y2="88668"/>
                        <a14:foregroundMark x1="87552" y1="85856" x2="87552" y2="85856"/>
                        <a14:foregroundMark x1="89390" y1="89661" x2="89390" y2="89661"/>
                        <a14:foregroundMark x1="90142" y1="91150" x2="90142" y2="91150"/>
                        <a14:foregroundMark x1="89975" y1="89992" x2="89975" y2="89992"/>
                        <a14:foregroundMark x1="87385" y1="89495" x2="87385" y2="89495"/>
                        <a14:foregroundMark x1="87719" y1="92142" x2="87719" y2="92142"/>
                        <a14:foregroundMark x1="88388" y1="91481" x2="88388" y2="91481"/>
                        <a14:foregroundMark x1="91395" y1="91811" x2="91395" y2="91811"/>
                        <a14:foregroundMark x1="89975" y1="92142" x2="89975" y2="92142"/>
                        <a14:foregroundMark x1="85714" y1="85277" x2="85714" y2="85277"/>
                        <a14:foregroundMark x1="88805" y1="92390" x2="88805" y2="92390"/>
                      </a14:backgroundRemoval>
                    </a14:imgEffect>
                  </a14:imgLayer>
                </a14:imgProps>
              </a:ext>
              <a:ext uri="{28A0092B-C50C-407E-A947-70E740481C1C}">
                <a14:useLocalDpi xmlns:a14="http://schemas.microsoft.com/office/drawing/2010/main"/>
              </a:ext>
            </a:extLst>
          </a:blip>
          <a:stretch>
            <a:fillRect/>
          </a:stretch>
        </p:blipFill>
        <p:spPr>
          <a:xfrm>
            <a:off x="3380148" y="1234857"/>
            <a:ext cx="5196715" cy="5248341"/>
          </a:xfrm>
          <a:prstGeom prst="rect">
            <a:avLst/>
          </a:prstGeom>
        </p:spPr>
      </p:pic>
      <p:sp>
        <p:nvSpPr>
          <p:cNvPr id="2" name="Titel 1" descr="Titelplatzhalter für den Titel der Folie">
            <a:extLst>
              <a:ext uri="{FF2B5EF4-FFF2-40B4-BE49-F238E27FC236}">
                <a16:creationId xmlns:a16="http://schemas.microsoft.com/office/drawing/2014/main" id="{AB142CF6-F9D7-4030-9E04-5DE447EBB9CC}"/>
              </a:ext>
            </a:extLst>
          </p:cNvPr>
          <p:cNvSpPr>
            <a:spLocks noGrp="1"/>
          </p:cNvSpPr>
          <p:nvPr>
            <p:ph type="title"/>
          </p:nvPr>
        </p:nvSpPr>
        <p:spPr/>
        <p:txBody>
          <a:bodyPr/>
          <a:lstStyle/>
          <a:p>
            <a:r>
              <a:rPr lang="de-DE" dirty="0"/>
              <a:t>Das EU-Modellvorhaben wird durch das ZEP wissenschaftlich begleitet</a:t>
            </a:r>
          </a:p>
        </p:txBody>
      </p:sp>
      <p:sp>
        <p:nvSpPr>
          <p:cNvPr id="5" name="Foliennummernplatzhalter 4" descr="Seitenzahlplatzhalter für die Seitenzahl der Folie.">
            <a:extLst>
              <a:ext uri="{FF2B5EF4-FFF2-40B4-BE49-F238E27FC236}">
                <a16:creationId xmlns:a16="http://schemas.microsoft.com/office/drawing/2014/main" id="{AA376E52-188C-41F5-9B17-51A52F15CC3C}"/>
              </a:ext>
            </a:extLst>
          </p:cNvPr>
          <p:cNvSpPr>
            <a:spLocks noGrp="1"/>
          </p:cNvSpPr>
          <p:nvPr>
            <p:ph type="sldNum" sz="quarter" idx="11"/>
          </p:nvPr>
        </p:nvSpPr>
        <p:spPr/>
        <p:txBody>
          <a:bodyPr/>
          <a:lstStyle/>
          <a:p>
            <a:r>
              <a:rPr lang="de-DE" dirty="0"/>
              <a:t>Seite </a:t>
            </a:r>
            <a:fld id="{A8946A1F-0169-4AB6-AEFC-44545780F863}" type="slidenum">
              <a:rPr lang="de-DE" smtClean="0"/>
              <a:pPr/>
              <a:t>11</a:t>
            </a:fld>
            <a:endParaRPr lang="de-DE" dirty="0"/>
          </a:p>
        </p:txBody>
      </p:sp>
      <p:sp>
        <p:nvSpPr>
          <p:cNvPr id="30" name="Fußzeilenplatzhalter 3" descr="Thema-/Datumsplatzhalter in der Fußzeile, für das Thema und das Datum der Präsentation.">
            <a:extLst>
              <a:ext uri="{FF2B5EF4-FFF2-40B4-BE49-F238E27FC236}">
                <a16:creationId xmlns:a16="http://schemas.microsoft.com/office/drawing/2014/main" id="{A72A2CF9-E13D-4164-A338-1494AE18207B}"/>
              </a:ext>
            </a:extLst>
          </p:cNvPr>
          <p:cNvSpPr>
            <a:spLocks noGrp="1"/>
          </p:cNvSpPr>
          <p:nvPr>
            <p:ph type="ftr" sz="quarter" idx="10"/>
          </p:nvPr>
        </p:nvSpPr>
        <p:spPr>
          <a:xfrm>
            <a:off x="2018506" y="6600218"/>
            <a:ext cx="7920001" cy="274677"/>
          </a:xfrm>
        </p:spPr>
        <p:txBody>
          <a:bodyPr/>
          <a:lstStyle/>
          <a:p>
            <a:pPr algn="ctr"/>
            <a:r>
              <a:rPr lang="de-DE">
                <a:solidFill>
                  <a:srgbClr val="000000"/>
                </a:solidFill>
              </a:rPr>
              <a:t>November 2023 © Bundesagentur für Arbeit</a:t>
            </a:r>
            <a:endParaRPr lang="de-DE" dirty="0">
              <a:solidFill>
                <a:srgbClr val="000000"/>
              </a:solidFill>
            </a:endParaRPr>
          </a:p>
        </p:txBody>
      </p:sp>
      <p:sp>
        <p:nvSpPr>
          <p:cNvPr id="10" name="Rechteck 9">
            <a:extLst>
              <a:ext uri="{FF2B5EF4-FFF2-40B4-BE49-F238E27FC236}">
                <a16:creationId xmlns:a16="http://schemas.microsoft.com/office/drawing/2014/main" id="{4A18CE62-4AAB-4B82-8290-A36AAE63C982}"/>
              </a:ext>
            </a:extLst>
          </p:cNvPr>
          <p:cNvSpPr/>
          <p:nvPr/>
        </p:nvSpPr>
        <p:spPr>
          <a:xfrm>
            <a:off x="486915" y="1234857"/>
            <a:ext cx="11434018" cy="5121981"/>
          </a:xfrm>
          <a:prstGeom prst="rect">
            <a:avLst/>
          </a:prstGeom>
          <a:solidFill>
            <a:schemeClr val="bg1">
              <a:lumMod val="95000"/>
              <a:alpha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06000"/>
              </a:lnSpc>
              <a:spcBef>
                <a:spcPts val="500"/>
              </a:spcBef>
              <a:spcAft>
                <a:spcPts val="500"/>
              </a:spcAft>
              <a:buFont typeface="Arial" panose="020B0604020202020204" pitchFamily="34" charset="0"/>
              <a:buChar char="•"/>
            </a:pPr>
            <a:r>
              <a:rPr lang="de-DE" sz="2000" b="1" dirty="0">
                <a:solidFill>
                  <a:schemeClr val="tx1"/>
                </a:solidFill>
              </a:rPr>
              <a:t>Evaluation </a:t>
            </a:r>
            <a:r>
              <a:rPr lang="de-DE" sz="2000" dirty="0">
                <a:solidFill>
                  <a:schemeClr val="tx1"/>
                </a:solidFill>
              </a:rPr>
              <a:t>der</a:t>
            </a:r>
            <a:r>
              <a:rPr lang="de-DE" sz="2000" b="1" dirty="0">
                <a:solidFill>
                  <a:schemeClr val="tx1"/>
                </a:solidFill>
              </a:rPr>
              <a:t> </a:t>
            </a:r>
            <a:r>
              <a:rPr lang="de-DE" sz="2000" dirty="0">
                <a:solidFill>
                  <a:schemeClr val="tx1"/>
                </a:solidFill>
              </a:rPr>
              <a:t>in den Modellstandorten entwickelten </a:t>
            </a:r>
            <a:r>
              <a:rPr lang="de-DE" sz="2000" b="1" dirty="0">
                <a:solidFill>
                  <a:schemeClr val="tx1"/>
                </a:solidFill>
              </a:rPr>
              <a:t>innovativen Ansätze</a:t>
            </a:r>
            <a:br>
              <a:rPr lang="de-DE" sz="2000" b="1" dirty="0">
                <a:solidFill>
                  <a:schemeClr val="tx1"/>
                </a:solidFill>
              </a:rPr>
            </a:br>
            <a:endParaRPr lang="de-DE" sz="2000" b="1" dirty="0">
              <a:solidFill>
                <a:schemeClr val="tx1"/>
              </a:solidFill>
            </a:endParaRPr>
          </a:p>
          <a:p>
            <a:pPr marL="342900" indent="-342900">
              <a:lnSpc>
                <a:spcPct val="106000"/>
              </a:lnSpc>
              <a:spcBef>
                <a:spcPts val="500"/>
              </a:spcBef>
              <a:spcAft>
                <a:spcPts val="500"/>
              </a:spcAft>
              <a:buFont typeface="Arial" panose="020B0604020202020204" pitchFamily="34" charset="0"/>
              <a:buChar char="•"/>
            </a:pPr>
            <a:r>
              <a:rPr lang="de-DE" sz="2000" dirty="0">
                <a:solidFill>
                  <a:schemeClr val="tx1"/>
                </a:solidFill>
              </a:rPr>
              <a:t>Intensive </a:t>
            </a:r>
            <a:r>
              <a:rPr lang="de-DE" sz="2000" b="1" dirty="0">
                <a:solidFill>
                  <a:schemeClr val="tx1"/>
                </a:solidFill>
              </a:rPr>
              <a:t>wissenschaftliche Begleitung </a:t>
            </a:r>
            <a:r>
              <a:rPr lang="de-DE" sz="2000" dirty="0">
                <a:solidFill>
                  <a:schemeClr val="tx1"/>
                </a:solidFill>
              </a:rPr>
              <a:t>der ausgewählten Modelldienststellen</a:t>
            </a:r>
            <a:br>
              <a:rPr lang="de-DE" sz="2000" dirty="0">
                <a:solidFill>
                  <a:schemeClr val="tx1"/>
                </a:solidFill>
              </a:rPr>
            </a:br>
            <a:endParaRPr lang="de-DE" sz="2000" dirty="0">
              <a:solidFill>
                <a:schemeClr val="tx1"/>
              </a:solidFill>
            </a:endParaRPr>
          </a:p>
          <a:p>
            <a:pPr marL="342900" indent="-342900">
              <a:lnSpc>
                <a:spcPct val="106000"/>
              </a:lnSpc>
              <a:spcBef>
                <a:spcPts val="500"/>
              </a:spcBef>
              <a:spcAft>
                <a:spcPts val="500"/>
              </a:spcAft>
              <a:buFont typeface="Arial" panose="020B0604020202020204" pitchFamily="34" charset="0"/>
              <a:buChar char="•"/>
            </a:pPr>
            <a:r>
              <a:rPr lang="de-DE" sz="2000" b="1" dirty="0">
                <a:solidFill>
                  <a:schemeClr val="tx1"/>
                </a:solidFill>
              </a:rPr>
              <a:t>Qualitative</a:t>
            </a:r>
            <a:r>
              <a:rPr lang="de-DE" sz="2000" dirty="0">
                <a:solidFill>
                  <a:schemeClr val="tx1"/>
                </a:solidFill>
              </a:rPr>
              <a:t>, explorative, fallstudienbasierte Methodik mit lokalen </a:t>
            </a:r>
            <a:r>
              <a:rPr lang="de-DE" sz="2000" b="1" dirty="0">
                <a:solidFill>
                  <a:schemeClr val="tx1"/>
                </a:solidFill>
              </a:rPr>
              <a:t>Expert*</a:t>
            </a:r>
            <a:r>
              <a:rPr lang="de-DE" sz="2000" b="1" dirty="0" err="1">
                <a:solidFill>
                  <a:schemeClr val="tx1"/>
                </a:solidFill>
              </a:rPr>
              <a:t>inneninterviews</a:t>
            </a:r>
            <a:r>
              <a:rPr lang="de-DE" sz="2000" b="1" dirty="0">
                <a:solidFill>
                  <a:schemeClr val="tx1"/>
                </a:solidFill>
              </a:rPr>
              <a:t> </a:t>
            </a:r>
            <a:r>
              <a:rPr lang="de-DE" sz="2000" dirty="0">
                <a:solidFill>
                  <a:schemeClr val="tx1"/>
                </a:solidFill>
              </a:rPr>
              <a:t>und </a:t>
            </a:r>
            <a:r>
              <a:rPr lang="de-DE" sz="2000" b="1" dirty="0">
                <a:solidFill>
                  <a:schemeClr val="tx1"/>
                </a:solidFill>
              </a:rPr>
              <a:t>Vergleichsstandorten</a:t>
            </a:r>
            <a:br>
              <a:rPr lang="de-DE" sz="2000" dirty="0">
                <a:solidFill>
                  <a:schemeClr val="tx1"/>
                </a:solidFill>
              </a:rPr>
            </a:br>
            <a:endParaRPr lang="de-DE" sz="2000" dirty="0">
              <a:solidFill>
                <a:schemeClr val="tx1"/>
              </a:solidFill>
            </a:endParaRPr>
          </a:p>
          <a:p>
            <a:pPr marL="342900" indent="-342900">
              <a:lnSpc>
                <a:spcPct val="106000"/>
              </a:lnSpc>
              <a:spcBef>
                <a:spcPts val="500"/>
              </a:spcBef>
              <a:spcAft>
                <a:spcPts val="500"/>
              </a:spcAft>
              <a:buFont typeface="Arial" panose="020B0604020202020204" pitchFamily="34" charset="0"/>
              <a:buChar char="•"/>
            </a:pPr>
            <a:r>
              <a:rPr lang="de-DE" sz="2000" dirty="0">
                <a:solidFill>
                  <a:schemeClr val="tx1"/>
                </a:solidFill>
                <a:cs typeface="Times New Roman" panose="02020603050405020304" pitchFamily="18" charset="0"/>
              </a:rPr>
              <a:t>Begleitstudie wird vom Zentrum für Evaluation und Politikforschung durchgeführt (</a:t>
            </a:r>
            <a:r>
              <a:rPr lang="de-DE" sz="2000" b="1" dirty="0">
                <a:solidFill>
                  <a:schemeClr val="tx1"/>
                </a:solidFill>
                <a:cs typeface="Times New Roman" panose="02020603050405020304" pitchFamily="18" charset="0"/>
              </a:rPr>
              <a:t>ZEP</a:t>
            </a:r>
            <a:r>
              <a:rPr lang="de-DE" sz="2000" dirty="0">
                <a:solidFill>
                  <a:schemeClr val="tx1"/>
                </a:solidFill>
                <a:cs typeface="Times New Roman" panose="02020603050405020304" pitchFamily="18" charset="0"/>
              </a:rPr>
              <a:t>): </a:t>
            </a:r>
            <a:r>
              <a:rPr lang="de-DE" sz="2000" b="1" dirty="0">
                <a:solidFill>
                  <a:schemeClr val="tx1"/>
                </a:solidFill>
                <a:cs typeface="Times New Roman" panose="02020603050405020304" pitchFamily="18" charset="0"/>
              </a:rPr>
              <a:t>Beginn November 2023</a:t>
            </a:r>
            <a:br>
              <a:rPr lang="de-DE" sz="2000" dirty="0">
                <a:solidFill>
                  <a:schemeClr val="tx1"/>
                </a:solidFill>
                <a:cs typeface="Times New Roman" panose="02020603050405020304" pitchFamily="18" charset="0"/>
              </a:rPr>
            </a:br>
            <a:endParaRPr lang="de-DE" sz="2000" dirty="0">
              <a:solidFill>
                <a:schemeClr val="tx1"/>
              </a:solidFill>
              <a:cs typeface="Times New Roman" panose="02020603050405020304" pitchFamily="18" charset="0"/>
            </a:endParaRPr>
          </a:p>
          <a:p>
            <a:pPr marL="342900" indent="-342900">
              <a:lnSpc>
                <a:spcPct val="106000"/>
              </a:lnSpc>
              <a:spcBef>
                <a:spcPts val="500"/>
              </a:spcBef>
              <a:spcAft>
                <a:spcPts val="500"/>
              </a:spcAft>
              <a:buFont typeface="Arial" panose="020B0604020202020204" pitchFamily="34" charset="0"/>
              <a:buChar char="•"/>
            </a:pPr>
            <a:r>
              <a:rPr lang="de-DE" sz="2000" dirty="0">
                <a:solidFill>
                  <a:schemeClr val="tx1"/>
                </a:solidFill>
              </a:rPr>
              <a:t>Diskussion von Modellcharakter und </a:t>
            </a:r>
            <a:r>
              <a:rPr lang="de-DE" sz="2000" b="1" dirty="0">
                <a:solidFill>
                  <a:schemeClr val="tx1"/>
                </a:solidFill>
              </a:rPr>
              <a:t>Übertragbarkeit der lokalen Ansätze </a:t>
            </a:r>
            <a:br>
              <a:rPr lang="de-DE" sz="2000" dirty="0">
                <a:solidFill>
                  <a:schemeClr val="tx1"/>
                </a:solidFill>
              </a:rPr>
            </a:br>
            <a:endParaRPr lang="de-DE" sz="2000" dirty="0">
              <a:solidFill>
                <a:schemeClr val="tx1"/>
              </a:solidFill>
            </a:endParaRPr>
          </a:p>
          <a:p>
            <a:pPr marL="342900" indent="-342900">
              <a:lnSpc>
                <a:spcPct val="106000"/>
              </a:lnSpc>
              <a:spcBef>
                <a:spcPts val="500"/>
              </a:spcBef>
              <a:spcAft>
                <a:spcPts val="500"/>
              </a:spcAft>
              <a:buFont typeface="Arial" panose="020B0604020202020204" pitchFamily="34" charset="0"/>
              <a:buChar char="•"/>
            </a:pPr>
            <a:r>
              <a:rPr lang="de-DE" sz="2000" dirty="0">
                <a:solidFill>
                  <a:schemeClr val="tx1"/>
                </a:solidFill>
              </a:rPr>
              <a:t>Erstellung fundierter </a:t>
            </a:r>
            <a:r>
              <a:rPr lang="de-DE" sz="2000" b="1" dirty="0">
                <a:solidFill>
                  <a:schemeClr val="tx1"/>
                </a:solidFill>
              </a:rPr>
              <a:t>Handlungsempfehlung</a:t>
            </a:r>
            <a:r>
              <a:rPr lang="de-DE" sz="2000" dirty="0">
                <a:solidFill>
                  <a:schemeClr val="tx1"/>
                </a:solidFill>
              </a:rPr>
              <a:t> für andere Standorte bis </a:t>
            </a:r>
            <a:r>
              <a:rPr lang="de-DE" sz="2000" b="1" dirty="0">
                <a:solidFill>
                  <a:schemeClr val="tx1"/>
                </a:solidFill>
              </a:rPr>
              <a:t>2. Quartal 2026</a:t>
            </a:r>
            <a:endParaRPr lang="de-DE" sz="2000" b="1"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3646483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kt 23" hidden="1">
            <a:extLst>
              <a:ext uri="{FF2B5EF4-FFF2-40B4-BE49-F238E27FC236}">
                <a16:creationId xmlns:a16="http://schemas.microsoft.com/office/drawing/2014/main" id="{D9B6BAE6-FB96-417D-88A0-D05E9ACFC107}"/>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17" name="think-cell Folie" r:id="rId6" imgW="592" imgH="591" progId="TCLayout.ActiveDocument.1">
                  <p:embed/>
                </p:oleObj>
              </mc:Choice>
              <mc:Fallback>
                <p:oleObj name="think-cell Folie" r:id="rId6" imgW="592" imgH="591" progId="TCLayout.ActiveDocument.1">
                  <p:embed/>
                  <p:pic>
                    <p:nvPicPr>
                      <p:cNvPr id="24" name="Objekt 23" hidden="1">
                        <a:extLst>
                          <a:ext uri="{FF2B5EF4-FFF2-40B4-BE49-F238E27FC236}">
                            <a16:creationId xmlns:a16="http://schemas.microsoft.com/office/drawing/2014/main" id="{D9B6BAE6-FB96-417D-88A0-D05E9ACFC10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8" name="Rechteck 27" hidden="1">
            <a:extLst>
              <a:ext uri="{FF2B5EF4-FFF2-40B4-BE49-F238E27FC236}">
                <a16:creationId xmlns:a16="http://schemas.microsoft.com/office/drawing/2014/main" id="{E933D705-3F69-4CE5-B25A-31A20BA0D0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de-DE" sz="24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el 1" descr="Titelplatzhalter für den Titel der Folie">
            <a:extLst>
              <a:ext uri="{FF2B5EF4-FFF2-40B4-BE49-F238E27FC236}">
                <a16:creationId xmlns:a16="http://schemas.microsoft.com/office/drawing/2014/main" id="{AB142CF6-F9D7-4030-9E04-5DE447EBB9CC}"/>
              </a:ext>
            </a:extLst>
          </p:cNvPr>
          <p:cNvSpPr>
            <a:spLocks noGrp="1"/>
          </p:cNvSpPr>
          <p:nvPr>
            <p:ph type="title"/>
          </p:nvPr>
        </p:nvSpPr>
        <p:spPr/>
        <p:txBody>
          <a:bodyPr/>
          <a:lstStyle/>
          <a:p>
            <a:r>
              <a:rPr lang="de-DE" dirty="0"/>
              <a:t>Zeitlicher Ablauf</a:t>
            </a:r>
          </a:p>
        </p:txBody>
      </p:sp>
      <p:sp>
        <p:nvSpPr>
          <p:cNvPr id="5" name="Foliennummernplatzhalter 4" descr="Seitenzahlplatzhalter für die Seitenzahl der Folie.">
            <a:extLst>
              <a:ext uri="{FF2B5EF4-FFF2-40B4-BE49-F238E27FC236}">
                <a16:creationId xmlns:a16="http://schemas.microsoft.com/office/drawing/2014/main" id="{AA376E52-188C-41F5-9B17-51A52F15CC3C}"/>
              </a:ext>
            </a:extLst>
          </p:cNvPr>
          <p:cNvSpPr>
            <a:spLocks noGrp="1"/>
          </p:cNvSpPr>
          <p:nvPr>
            <p:ph type="sldNum" sz="quarter" idx="11"/>
          </p:nvPr>
        </p:nvSpPr>
        <p:spPr/>
        <p:txBody>
          <a:bodyPr/>
          <a:lstStyle/>
          <a:p>
            <a:r>
              <a:rPr lang="de-DE" dirty="0"/>
              <a:t>Seite </a:t>
            </a:r>
            <a:fld id="{A8946A1F-0169-4AB6-AEFC-44545780F863}" type="slidenum">
              <a:rPr lang="de-DE" smtClean="0"/>
              <a:pPr/>
              <a:t>12</a:t>
            </a:fld>
            <a:endParaRPr lang="de-DE" dirty="0"/>
          </a:p>
        </p:txBody>
      </p:sp>
      <p:sp>
        <p:nvSpPr>
          <p:cNvPr id="100" name="Rechteck 99">
            <a:extLst>
              <a:ext uri="{FF2B5EF4-FFF2-40B4-BE49-F238E27FC236}">
                <a16:creationId xmlns:a16="http://schemas.microsoft.com/office/drawing/2014/main" id="{0FCE2C25-9235-4BD6-AFFD-8CC8D72004E9}"/>
              </a:ext>
            </a:extLst>
          </p:cNvPr>
          <p:cNvSpPr/>
          <p:nvPr/>
        </p:nvSpPr>
        <p:spPr>
          <a:xfrm>
            <a:off x="845495" y="3600972"/>
            <a:ext cx="10877114" cy="1064029"/>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Rechteck 100">
            <a:extLst>
              <a:ext uri="{FF2B5EF4-FFF2-40B4-BE49-F238E27FC236}">
                <a16:creationId xmlns:a16="http://schemas.microsoft.com/office/drawing/2014/main" id="{E87B551F-889E-4FE5-A597-45B45C435810}"/>
              </a:ext>
            </a:extLst>
          </p:cNvPr>
          <p:cNvSpPr/>
          <p:nvPr/>
        </p:nvSpPr>
        <p:spPr>
          <a:xfrm>
            <a:off x="845495" y="4668908"/>
            <a:ext cx="10877113" cy="1064029"/>
          </a:xfrm>
          <a:prstGeom prst="rect">
            <a:avLst/>
          </a:prstGeom>
          <a:solidFill>
            <a:srgbClr val="DBC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Rechteck 101">
            <a:extLst>
              <a:ext uri="{FF2B5EF4-FFF2-40B4-BE49-F238E27FC236}">
                <a16:creationId xmlns:a16="http://schemas.microsoft.com/office/drawing/2014/main" id="{234C78A3-BA6E-4164-98E0-5E82D801D26A}"/>
              </a:ext>
            </a:extLst>
          </p:cNvPr>
          <p:cNvSpPr/>
          <p:nvPr/>
        </p:nvSpPr>
        <p:spPr>
          <a:xfrm>
            <a:off x="845495" y="2532050"/>
            <a:ext cx="10877113" cy="106402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Textfeld 102">
            <a:extLst>
              <a:ext uri="{FF2B5EF4-FFF2-40B4-BE49-F238E27FC236}">
                <a16:creationId xmlns:a16="http://schemas.microsoft.com/office/drawing/2014/main" id="{8F7FFAC8-0B81-4919-85A4-01A507A477DB}"/>
              </a:ext>
            </a:extLst>
          </p:cNvPr>
          <p:cNvSpPr txBox="1"/>
          <p:nvPr/>
        </p:nvSpPr>
        <p:spPr>
          <a:xfrm>
            <a:off x="9324449" y="4941234"/>
            <a:ext cx="2111712" cy="33855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lnSpc>
                <a:spcPct val="100000"/>
              </a:lnSpc>
              <a:defRPr sz="800" b="0"/>
            </a:lvl1pPr>
          </a:lstStyle>
          <a:p>
            <a:r>
              <a:rPr lang="de-DE" dirty="0">
                <a:latin typeface="Arial" panose="020B0604020202020204" pitchFamily="34" charset="0"/>
                <a:cs typeface="Arial" panose="020B0604020202020204" pitchFamily="34" charset="0"/>
              </a:rPr>
              <a:t>Bewertung der erprobten Lösungen und Prozesse </a:t>
            </a:r>
          </a:p>
        </p:txBody>
      </p:sp>
      <p:sp>
        <p:nvSpPr>
          <p:cNvPr id="104" name="Textfeld 103">
            <a:extLst>
              <a:ext uri="{FF2B5EF4-FFF2-40B4-BE49-F238E27FC236}">
                <a16:creationId xmlns:a16="http://schemas.microsoft.com/office/drawing/2014/main" id="{F476E674-FFF6-46B3-9BFA-74B068529706}"/>
              </a:ext>
            </a:extLst>
          </p:cNvPr>
          <p:cNvSpPr txBox="1"/>
          <p:nvPr/>
        </p:nvSpPr>
        <p:spPr>
          <a:xfrm>
            <a:off x="6419237" y="3690436"/>
            <a:ext cx="1415042" cy="33855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Bewertung und Ableitung von Handlungsfeldern</a:t>
            </a:r>
          </a:p>
        </p:txBody>
      </p:sp>
      <p:pic>
        <p:nvPicPr>
          <p:cNvPr id="106" name="Grafik 105">
            <a:extLst>
              <a:ext uri="{FF2B5EF4-FFF2-40B4-BE49-F238E27FC236}">
                <a16:creationId xmlns:a16="http://schemas.microsoft.com/office/drawing/2014/main" id="{1BD71BE3-C3CA-4466-A855-9C208902B99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51006" y="1749625"/>
            <a:ext cx="355852" cy="732634"/>
          </a:xfrm>
          <a:prstGeom prst="rect">
            <a:avLst/>
          </a:prstGeom>
        </p:spPr>
      </p:pic>
      <p:pic>
        <p:nvPicPr>
          <p:cNvPr id="107" name="Grafik 106">
            <a:extLst>
              <a:ext uri="{FF2B5EF4-FFF2-40B4-BE49-F238E27FC236}">
                <a16:creationId xmlns:a16="http://schemas.microsoft.com/office/drawing/2014/main" id="{56077B36-4A55-46B5-B274-57D946A3B50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062340" y="1761417"/>
            <a:ext cx="352861" cy="732633"/>
          </a:xfrm>
          <a:prstGeom prst="rect">
            <a:avLst/>
          </a:prstGeom>
        </p:spPr>
      </p:pic>
      <p:pic>
        <p:nvPicPr>
          <p:cNvPr id="108" name="Grafik 107">
            <a:extLst>
              <a:ext uri="{FF2B5EF4-FFF2-40B4-BE49-F238E27FC236}">
                <a16:creationId xmlns:a16="http://schemas.microsoft.com/office/drawing/2014/main" id="{1275F962-6029-4DF6-AD8B-4B51253C310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560224" y="1761637"/>
            <a:ext cx="358416" cy="737918"/>
          </a:xfrm>
          <a:prstGeom prst="rect">
            <a:avLst/>
          </a:prstGeom>
        </p:spPr>
      </p:pic>
      <p:pic>
        <p:nvPicPr>
          <p:cNvPr id="109" name="Grafik 108">
            <a:extLst>
              <a:ext uri="{FF2B5EF4-FFF2-40B4-BE49-F238E27FC236}">
                <a16:creationId xmlns:a16="http://schemas.microsoft.com/office/drawing/2014/main" id="{E3871AE9-2C49-433F-983C-4FCAC6A28C84}"/>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9122563" y="1771222"/>
            <a:ext cx="360941" cy="743113"/>
          </a:xfrm>
          <a:prstGeom prst="rect">
            <a:avLst/>
          </a:prstGeom>
        </p:spPr>
      </p:pic>
      <p:cxnSp>
        <p:nvCxnSpPr>
          <p:cNvPr id="110" name="Gerader Verbinder 109">
            <a:extLst>
              <a:ext uri="{FF2B5EF4-FFF2-40B4-BE49-F238E27FC236}">
                <a16:creationId xmlns:a16="http://schemas.microsoft.com/office/drawing/2014/main" id="{FB685DC1-964F-4CE4-BC5E-F3DB31753998}"/>
              </a:ext>
            </a:extLst>
          </p:cNvPr>
          <p:cNvCxnSpPr/>
          <p:nvPr/>
        </p:nvCxnSpPr>
        <p:spPr bwMode="auto">
          <a:xfrm>
            <a:off x="2187608" y="2455352"/>
            <a:ext cx="815" cy="360000"/>
          </a:xfrm>
          <a:prstGeom prst="line">
            <a:avLst/>
          </a:prstGeom>
          <a:noFill/>
          <a:ln w="3175" cap="flat" cmpd="sng" algn="ctr">
            <a:solidFill>
              <a:schemeClr val="tx2">
                <a:lumMod val="75000"/>
              </a:schemeClr>
            </a:solidFill>
            <a:prstDash val="solid"/>
            <a:round/>
            <a:headEnd type="none" w="med" len="med"/>
            <a:tailEnd type="oval" w="med" len="med"/>
          </a:ln>
          <a:effectLst/>
        </p:spPr>
      </p:cxnSp>
      <p:sp>
        <p:nvSpPr>
          <p:cNvPr id="111" name="Textfeld 110">
            <a:extLst>
              <a:ext uri="{FF2B5EF4-FFF2-40B4-BE49-F238E27FC236}">
                <a16:creationId xmlns:a16="http://schemas.microsoft.com/office/drawing/2014/main" id="{61D0408F-1BFC-42C3-BC0E-780536069F06}"/>
              </a:ext>
            </a:extLst>
          </p:cNvPr>
          <p:cNvSpPr txBox="1"/>
          <p:nvPr/>
        </p:nvSpPr>
        <p:spPr>
          <a:xfrm>
            <a:off x="5541910" y="2254969"/>
            <a:ext cx="3190865" cy="276999"/>
          </a:xfrm>
          <a:prstGeom prst="rect">
            <a:avLst/>
          </a:prstGeom>
          <a:solidFill>
            <a:srgbClr val="555C73"/>
          </a:solidFill>
        </p:spPr>
        <p:txBody>
          <a:bodyPr wrap="square" rtlCol="0">
            <a:spAutoFit/>
          </a:bodyPr>
          <a:lstStyle>
            <a:defPPr>
              <a:defRPr lang="de-DE"/>
            </a:defPPr>
            <a:lvl1pPr>
              <a:defRPr sz="1000" b="1">
                <a:solidFill>
                  <a:schemeClr val="bg1"/>
                </a:solidFill>
              </a:defRPr>
            </a:lvl1pPr>
          </a:lstStyle>
          <a:p>
            <a:r>
              <a:rPr lang="de-DE" sz="1200" b="0" dirty="0">
                <a:latin typeface="Arial" panose="020B0604020202020204" pitchFamily="34" charset="0"/>
                <a:cs typeface="Arial" panose="020B0604020202020204" pitchFamily="34" charset="0"/>
              </a:rPr>
              <a:t>Entwicklung und Erprobung</a:t>
            </a:r>
            <a:endParaRPr lang="de-DE" b="0" dirty="0">
              <a:latin typeface="Arial" panose="020B0604020202020204" pitchFamily="34" charset="0"/>
              <a:cs typeface="Arial" panose="020B0604020202020204" pitchFamily="34" charset="0"/>
            </a:endParaRPr>
          </a:p>
        </p:txBody>
      </p:sp>
      <p:sp>
        <p:nvSpPr>
          <p:cNvPr id="112" name="Textfeld 111">
            <a:extLst>
              <a:ext uri="{FF2B5EF4-FFF2-40B4-BE49-F238E27FC236}">
                <a16:creationId xmlns:a16="http://schemas.microsoft.com/office/drawing/2014/main" id="{24B34C91-BE7F-423A-AF8F-614AA6D3A1F6}"/>
              </a:ext>
            </a:extLst>
          </p:cNvPr>
          <p:cNvSpPr txBox="1"/>
          <p:nvPr/>
        </p:nvSpPr>
        <p:spPr>
          <a:xfrm>
            <a:off x="853013" y="2254783"/>
            <a:ext cx="1877062" cy="276999"/>
          </a:xfrm>
          <a:prstGeom prst="rect">
            <a:avLst/>
          </a:prstGeom>
          <a:solidFill>
            <a:srgbClr val="AFB4C5"/>
          </a:solidFill>
        </p:spPr>
        <p:txBody>
          <a:bodyPr wrap="square" rtlCol="0">
            <a:spAutoFit/>
          </a:bodyPr>
          <a:lstStyle/>
          <a:p>
            <a:r>
              <a:rPr lang="de-DE" sz="1200" dirty="0">
                <a:solidFill>
                  <a:schemeClr val="bg1"/>
                </a:solidFill>
                <a:latin typeface="Arial" panose="020B0604020202020204" pitchFamily="34" charset="0"/>
                <a:cs typeface="Arial" panose="020B0604020202020204" pitchFamily="34" charset="0"/>
              </a:rPr>
              <a:t>Vorbereitung</a:t>
            </a:r>
          </a:p>
        </p:txBody>
      </p:sp>
      <p:sp>
        <p:nvSpPr>
          <p:cNvPr id="113" name="Textfeld 112">
            <a:extLst>
              <a:ext uri="{FF2B5EF4-FFF2-40B4-BE49-F238E27FC236}">
                <a16:creationId xmlns:a16="http://schemas.microsoft.com/office/drawing/2014/main" id="{B6E67387-C6C7-4080-8C78-458F2722DBB3}"/>
              </a:ext>
            </a:extLst>
          </p:cNvPr>
          <p:cNvSpPr txBox="1"/>
          <p:nvPr/>
        </p:nvSpPr>
        <p:spPr>
          <a:xfrm>
            <a:off x="9096225" y="2259703"/>
            <a:ext cx="2625568" cy="276999"/>
          </a:xfrm>
          <a:prstGeom prst="rect">
            <a:avLst/>
          </a:prstGeom>
          <a:solidFill>
            <a:srgbClr val="3B404F"/>
          </a:solidFill>
        </p:spPr>
        <p:txBody>
          <a:bodyPr wrap="square" rtlCol="0">
            <a:spAutoFit/>
          </a:bodyPr>
          <a:lstStyle/>
          <a:p>
            <a:r>
              <a:rPr lang="de-DE" sz="1200" dirty="0">
                <a:solidFill>
                  <a:schemeClr val="bg1"/>
                </a:solidFill>
                <a:latin typeface="Arial" panose="020B0604020202020204" pitchFamily="34" charset="0"/>
                <a:cs typeface="Arial" panose="020B0604020202020204" pitchFamily="34" charset="0"/>
              </a:rPr>
              <a:t>Auswertung + Wissenstransfer</a:t>
            </a:r>
          </a:p>
        </p:txBody>
      </p:sp>
      <p:cxnSp>
        <p:nvCxnSpPr>
          <p:cNvPr id="114" name="Gerader Verbinder 113">
            <a:extLst>
              <a:ext uri="{FF2B5EF4-FFF2-40B4-BE49-F238E27FC236}">
                <a16:creationId xmlns:a16="http://schemas.microsoft.com/office/drawing/2014/main" id="{255AC8E6-DE0C-460D-A29C-E97F5D45CCFE}"/>
              </a:ext>
            </a:extLst>
          </p:cNvPr>
          <p:cNvCxnSpPr>
            <a:cxnSpLocks/>
          </p:cNvCxnSpPr>
          <p:nvPr/>
        </p:nvCxnSpPr>
        <p:spPr bwMode="auto">
          <a:xfrm flipH="1">
            <a:off x="5043852" y="2484448"/>
            <a:ext cx="1" cy="299460"/>
          </a:xfrm>
          <a:prstGeom prst="line">
            <a:avLst/>
          </a:prstGeom>
          <a:noFill/>
          <a:ln w="3175" cap="flat" cmpd="sng" algn="ctr">
            <a:solidFill>
              <a:schemeClr val="tx2">
                <a:lumMod val="75000"/>
              </a:schemeClr>
            </a:solidFill>
            <a:prstDash val="solid"/>
            <a:round/>
            <a:headEnd type="none" w="med" len="med"/>
            <a:tailEnd type="oval" w="med" len="med"/>
          </a:ln>
          <a:effectLst/>
        </p:spPr>
      </p:cxnSp>
      <p:sp>
        <p:nvSpPr>
          <p:cNvPr id="115" name="Textfeld 114">
            <a:extLst>
              <a:ext uri="{FF2B5EF4-FFF2-40B4-BE49-F238E27FC236}">
                <a16:creationId xmlns:a16="http://schemas.microsoft.com/office/drawing/2014/main" id="{BD5D09C1-CE55-4B36-9036-F85A95BCF7CD}"/>
              </a:ext>
            </a:extLst>
          </p:cNvPr>
          <p:cNvSpPr txBox="1"/>
          <p:nvPr/>
        </p:nvSpPr>
        <p:spPr>
          <a:xfrm>
            <a:off x="3037310" y="2252372"/>
            <a:ext cx="2261268" cy="276999"/>
          </a:xfrm>
          <a:prstGeom prst="rect">
            <a:avLst/>
          </a:prstGeom>
          <a:solidFill>
            <a:srgbClr val="848CA4"/>
          </a:solidFill>
        </p:spPr>
        <p:txBody>
          <a:bodyPr wrap="square" rtlCol="0">
            <a:spAutoFit/>
          </a:bodyPr>
          <a:lstStyle/>
          <a:p>
            <a:r>
              <a:rPr lang="de-DE" sz="1200" dirty="0">
                <a:solidFill>
                  <a:schemeClr val="bg1"/>
                </a:solidFill>
                <a:latin typeface="Arial" panose="020B0604020202020204" pitchFamily="34" charset="0"/>
                <a:cs typeface="Arial" panose="020B0604020202020204" pitchFamily="34" charset="0"/>
              </a:rPr>
              <a:t>Vorphase</a:t>
            </a:r>
          </a:p>
        </p:txBody>
      </p:sp>
      <p:graphicFrame>
        <p:nvGraphicFramePr>
          <p:cNvPr id="117" name="Diagramm 116">
            <a:extLst>
              <a:ext uri="{FF2B5EF4-FFF2-40B4-BE49-F238E27FC236}">
                <a16:creationId xmlns:a16="http://schemas.microsoft.com/office/drawing/2014/main" id="{18B6BB2D-2573-47E3-B40F-53492720499C}"/>
              </a:ext>
            </a:extLst>
          </p:cNvPr>
          <p:cNvGraphicFramePr/>
          <p:nvPr>
            <p:extLst/>
          </p:nvPr>
        </p:nvGraphicFramePr>
        <p:xfrm>
          <a:off x="1930081" y="2103825"/>
          <a:ext cx="993722" cy="18517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0" name="Textfeld 119">
            <a:extLst>
              <a:ext uri="{FF2B5EF4-FFF2-40B4-BE49-F238E27FC236}">
                <a16:creationId xmlns:a16="http://schemas.microsoft.com/office/drawing/2014/main" id="{FE8CF55F-8BED-4FD0-BF7E-BBE7C7F6F038}"/>
              </a:ext>
            </a:extLst>
          </p:cNvPr>
          <p:cNvSpPr txBox="1"/>
          <p:nvPr/>
        </p:nvSpPr>
        <p:spPr>
          <a:xfrm>
            <a:off x="9625478" y="2860001"/>
            <a:ext cx="1258498" cy="33855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lnSpc>
                <a:spcPct val="100000"/>
              </a:lnSpc>
              <a:defRPr sz="800" b="0"/>
            </a:lvl1pPr>
          </a:lstStyle>
          <a:p>
            <a:r>
              <a:rPr lang="de-DE" dirty="0">
                <a:latin typeface="Arial" panose="020B0604020202020204" pitchFamily="34" charset="0"/>
                <a:cs typeface="Arial" panose="020B0604020202020204" pitchFamily="34" charset="0"/>
              </a:rPr>
              <a:t>Transferworkshop mit den Modellstandorten</a:t>
            </a:r>
          </a:p>
        </p:txBody>
      </p:sp>
      <p:sp>
        <p:nvSpPr>
          <p:cNvPr id="121" name="Textfeld 120">
            <a:extLst>
              <a:ext uri="{FF2B5EF4-FFF2-40B4-BE49-F238E27FC236}">
                <a16:creationId xmlns:a16="http://schemas.microsoft.com/office/drawing/2014/main" id="{183320CF-B8AB-4D73-BD09-93A7B47D33EA}"/>
              </a:ext>
            </a:extLst>
          </p:cNvPr>
          <p:cNvSpPr txBox="1"/>
          <p:nvPr/>
        </p:nvSpPr>
        <p:spPr>
          <a:xfrm>
            <a:off x="1008329" y="3646697"/>
            <a:ext cx="1010823" cy="461665"/>
          </a:xfrm>
          <a:prstGeom prst="rect">
            <a:avLst/>
          </a:prstGeom>
          <a:solidFill>
            <a:srgbClr val="FFFFFF"/>
          </a:solidFill>
          <a:ln>
            <a:noFill/>
          </a:ln>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Vorgespräch mit den potentiellen Modellstandorten</a:t>
            </a:r>
          </a:p>
        </p:txBody>
      </p:sp>
      <p:sp>
        <p:nvSpPr>
          <p:cNvPr id="122" name="Textfeld 121">
            <a:extLst>
              <a:ext uri="{FF2B5EF4-FFF2-40B4-BE49-F238E27FC236}">
                <a16:creationId xmlns:a16="http://schemas.microsoft.com/office/drawing/2014/main" id="{49A00BDC-166E-4776-9EC0-B79A429197DD}"/>
              </a:ext>
            </a:extLst>
          </p:cNvPr>
          <p:cNvSpPr txBox="1"/>
          <p:nvPr/>
        </p:nvSpPr>
        <p:spPr>
          <a:xfrm>
            <a:off x="3572213" y="4285256"/>
            <a:ext cx="1102873" cy="461665"/>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Vorstellung des Vorhabens in den Regionaldirektionen</a:t>
            </a:r>
          </a:p>
        </p:txBody>
      </p:sp>
      <p:sp>
        <p:nvSpPr>
          <p:cNvPr id="123" name="Textfeld 122">
            <a:extLst>
              <a:ext uri="{FF2B5EF4-FFF2-40B4-BE49-F238E27FC236}">
                <a16:creationId xmlns:a16="http://schemas.microsoft.com/office/drawing/2014/main" id="{269B5ABA-023D-4D15-8294-B4F3C3FAFA3F}"/>
              </a:ext>
            </a:extLst>
          </p:cNvPr>
          <p:cNvSpPr txBox="1"/>
          <p:nvPr/>
        </p:nvSpPr>
        <p:spPr>
          <a:xfrm>
            <a:off x="1927959" y="2865399"/>
            <a:ext cx="960033" cy="338554"/>
          </a:xfrm>
          <a:prstGeom prst="rect">
            <a:avLst/>
          </a:prstGeom>
          <a:solidFill>
            <a:srgbClr val="FFFFFF"/>
          </a:solidFill>
          <a:ln>
            <a:solidFill>
              <a:srgbClr val="8A1002"/>
            </a:solidFill>
          </a:ln>
          <a:effectLst>
            <a:outerShdw blurRad="50800" dist="38100" dir="8100000" algn="tr" rotWithShape="0">
              <a:prstClr val="black">
                <a:alpha val="40000"/>
              </a:prstClr>
            </a:outerShdw>
          </a:effectLst>
        </p:spPr>
        <p:txBody>
          <a:bodyPr wrap="square" rtlCol="0">
            <a:spAutoFit/>
          </a:bodyPr>
          <a:lstStyle>
            <a:defPPr>
              <a:defRPr lang="en-US"/>
            </a:defPPr>
            <a:lvl1pPr>
              <a:lnSpc>
                <a:spcPct val="100000"/>
              </a:lnSpc>
              <a:defRPr sz="800" b="0">
                <a:latin typeface="Arial" panose="020B0604020202020204" pitchFamily="34" charset="0"/>
                <a:cs typeface="Arial" panose="020B0604020202020204" pitchFamily="34" charset="0"/>
              </a:defRPr>
            </a:lvl1pPr>
          </a:lstStyle>
          <a:p>
            <a:r>
              <a:rPr lang="de-DE" dirty="0"/>
              <a:t>Kickoff-Modellvorhaben</a:t>
            </a:r>
          </a:p>
        </p:txBody>
      </p:sp>
      <p:sp>
        <p:nvSpPr>
          <p:cNvPr id="124" name="Textfeld 123">
            <a:extLst>
              <a:ext uri="{FF2B5EF4-FFF2-40B4-BE49-F238E27FC236}">
                <a16:creationId xmlns:a16="http://schemas.microsoft.com/office/drawing/2014/main" id="{CA45FB9B-1FDC-4037-B914-01A4E605AA63}"/>
              </a:ext>
            </a:extLst>
          </p:cNvPr>
          <p:cNvSpPr txBox="1"/>
          <p:nvPr/>
        </p:nvSpPr>
        <p:spPr>
          <a:xfrm>
            <a:off x="3222056" y="3310208"/>
            <a:ext cx="1190247" cy="461665"/>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Vereinbarung über gemeinsame Ziele aller Beteiligten</a:t>
            </a:r>
          </a:p>
        </p:txBody>
      </p:sp>
      <p:pic>
        <p:nvPicPr>
          <p:cNvPr id="125" name="Grafik 124">
            <a:extLst>
              <a:ext uri="{FF2B5EF4-FFF2-40B4-BE49-F238E27FC236}">
                <a16:creationId xmlns:a16="http://schemas.microsoft.com/office/drawing/2014/main" id="{C7774253-AA25-4FA2-ADCA-F1A4E8024002}"/>
              </a:ext>
            </a:extLst>
          </p:cNvPr>
          <p:cNvPicPr>
            <a:picLocks noChangeAspect="1"/>
          </p:cNvPicPr>
          <p:nvPr/>
        </p:nvPicPr>
        <p:blipFill>
          <a:blip r:embed="rId17"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227568" y="3234985"/>
            <a:ext cx="369470" cy="369470"/>
          </a:xfrm>
          <a:prstGeom prst="rect">
            <a:avLst/>
          </a:prstGeom>
        </p:spPr>
      </p:pic>
      <p:sp>
        <p:nvSpPr>
          <p:cNvPr id="126" name="Richtungspfeil 68">
            <a:extLst>
              <a:ext uri="{FF2B5EF4-FFF2-40B4-BE49-F238E27FC236}">
                <a16:creationId xmlns:a16="http://schemas.microsoft.com/office/drawing/2014/main" id="{F36859C0-E85C-421A-B2F1-5EE64F9BD1C6}"/>
              </a:ext>
            </a:extLst>
          </p:cNvPr>
          <p:cNvSpPr/>
          <p:nvPr/>
        </p:nvSpPr>
        <p:spPr>
          <a:xfrm>
            <a:off x="7896291" y="5975435"/>
            <a:ext cx="3822502" cy="274676"/>
          </a:xfrm>
          <a:prstGeom prst="homePlate">
            <a:avLst/>
          </a:prstGeom>
          <a:gradFill>
            <a:gsLst>
              <a:gs pos="0">
                <a:schemeClr val="accent1">
                  <a:lumMod val="5000"/>
                  <a:lumOff val="95000"/>
                </a:schemeClr>
              </a:gs>
              <a:gs pos="37000">
                <a:schemeClr val="accent4">
                  <a:lumMod val="75000"/>
                </a:schemeClr>
              </a:gs>
              <a:gs pos="100000">
                <a:schemeClr val="accent4">
                  <a:lumMod val="7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latin typeface="Arial" panose="020B0604020202020204" pitchFamily="34" charset="0"/>
                <a:cs typeface="Arial" panose="020B0604020202020204" pitchFamily="34" charset="0"/>
              </a:rPr>
              <a:t>        flankierende wissenschaftliche Begleitforschung</a:t>
            </a:r>
          </a:p>
        </p:txBody>
      </p:sp>
      <p:sp>
        <p:nvSpPr>
          <p:cNvPr id="135" name="Textfeld 134">
            <a:extLst>
              <a:ext uri="{FF2B5EF4-FFF2-40B4-BE49-F238E27FC236}">
                <a16:creationId xmlns:a16="http://schemas.microsoft.com/office/drawing/2014/main" id="{BA6C7998-6650-4355-8448-365F37777AA4}"/>
              </a:ext>
            </a:extLst>
          </p:cNvPr>
          <p:cNvSpPr txBox="1"/>
          <p:nvPr/>
        </p:nvSpPr>
        <p:spPr>
          <a:xfrm>
            <a:off x="4400577" y="2840114"/>
            <a:ext cx="1109809" cy="33855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Kick-off mit den </a:t>
            </a:r>
          </a:p>
          <a:p>
            <a:pPr>
              <a:lnSpc>
                <a:spcPct val="100000"/>
              </a:lnSpc>
            </a:pPr>
            <a:r>
              <a:rPr lang="de-DE" b="0" dirty="0">
                <a:latin typeface="Arial" panose="020B0604020202020204" pitchFamily="34" charset="0"/>
                <a:cs typeface="Arial" panose="020B0604020202020204" pitchFamily="34" charset="0"/>
              </a:rPr>
              <a:t>Modellstandorten</a:t>
            </a:r>
          </a:p>
        </p:txBody>
      </p:sp>
      <p:sp>
        <p:nvSpPr>
          <p:cNvPr id="136" name="Textfeld 135">
            <a:extLst>
              <a:ext uri="{FF2B5EF4-FFF2-40B4-BE49-F238E27FC236}">
                <a16:creationId xmlns:a16="http://schemas.microsoft.com/office/drawing/2014/main" id="{22F1A75A-264C-4CEB-9179-BAAB1C30A40F}"/>
              </a:ext>
            </a:extLst>
          </p:cNvPr>
          <p:cNvSpPr txBox="1"/>
          <p:nvPr/>
        </p:nvSpPr>
        <p:spPr>
          <a:xfrm>
            <a:off x="914522" y="3116366"/>
            <a:ext cx="936857" cy="33855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Auswahl der Modellstandorte</a:t>
            </a:r>
          </a:p>
        </p:txBody>
      </p:sp>
      <p:sp>
        <p:nvSpPr>
          <p:cNvPr id="137" name="Textfeld 136">
            <a:extLst>
              <a:ext uri="{FF2B5EF4-FFF2-40B4-BE49-F238E27FC236}">
                <a16:creationId xmlns:a16="http://schemas.microsoft.com/office/drawing/2014/main" id="{BCCF1402-1A70-41D4-B7AC-AA83BC1B27B1}"/>
              </a:ext>
            </a:extLst>
          </p:cNvPr>
          <p:cNvSpPr txBox="1"/>
          <p:nvPr/>
        </p:nvSpPr>
        <p:spPr>
          <a:xfrm>
            <a:off x="5043850" y="5231091"/>
            <a:ext cx="3688923" cy="21544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Erprobung von Lösungen und Prozesse</a:t>
            </a:r>
          </a:p>
        </p:txBody>
      </p:sp>
      <p:sp>
        <p:nvSpPr>
          <p:cNvPr id="138" name="Textfeld 137">
            <a:extLst>
              <a:ext uri="{FF2B5EF4-FFF2-40B4-BE49-F238E27FC236}">
                <a16:creationId xmlns:a16="http://schemas.microsoft.com/office/drawing/2014/main" id="{144EC49F-92E7-42F9-81B1-53916372B0ED}"/>
              </a:ext>
            </a:extLst>
          </p:cNvPr>
          <p:cNvSpPr txBox="1"/>
          <p:nvPr/>
        </p:nvSpPr>
        <p:spPr>
          <a:xfrm rot="16200000">
            <a:off x="459626" y="5086521"/>
            <a:ext cx="460382" cy="230832"/>
          </a:xfrm>
          <a:prstGeom prst="rect">
            <a:avLst/>
          </a:prstGeom>
          <a:noFill/>
        </p:spPr>
        <p:txBody>
          <a:bodyPr wrap="none" rtlCol="0">
            <a:spAutoFit/>
          </a:bodyPr>
          <a:lstStyle/>
          <a:p>
            <a:pPr algn="l"/>
            <a:r>
              <a:rPr lang="de-DE" sz="900" dirty="0"/>
              <a:t>Lokal</a:t>
            </a:r>
          </a:p>
        </p:txBody>
      </p:sp>
      <p:sp>
        <p:nvSpPr>
          <p:cNvPr id="139" name="Textfeld 138">
            <a:extLst>
              <a:ext uri="{FF2B5EF4-FFF2-40B4-BE49-F238E27FC236}">
                <a16:creationId xmlns:a16="http://schemas.microsoft.com/office/drawing/2014/main" id="{294C4861-C92F-4859-AA40-CC9CD1729A1E}"/>
              </a:ext>
            </a:extLst>
          </p:cNvPr>
          <p:cNvSpPr txBox="1"/>
          <p:nvPr/>
        </p:nvSpPr>
        <p:spPr>
          <a:xfrm rot="16200000">
            <a:off x="268494" y="2965940"/>
            <a:ext cx="832279" cy="230832"/>
          </a:xfrm>
          <a:prstGeom prst="rect">
            <a:avLst/>
          </a:prstGeom>
          <a:noFill/>
        </p:spPr>
        <p:txBody>
          <a:bodyPr wrap="none" rtlCol="0">
            <a:spAutoFit/>
          </a:bodyPr>
          <a:lstStyle/>
          <a:p>
            <a:pPr algn="l"/>
            <a:r>
              <a:rPr lang="de-DE" sz="900" dirty="0"/>
              <a:t>Meilensteine</a:t>
            </a:r>
          </a:p>
        </p:txBody>
      </p:sp>
      <p:sp>
        <p:nvSpPr>
          <p:cNvPr id="140" name="Textfeld 139">
            <a:extLst>
              <a:ext uri="{FF2B5EF4-FFF2-40B4-BE49-F238E27FC236}">
                <a16:creationId xmlns:a16="http://schemas.microsoft.com/office/drawing/2014/main" id="{3CE1F48C-D5E6-488A-8CE0-35E98B1B7A63}"/>
              </a:ext>
            </a:extLst>
          </p:cNvPr>
          <p:cNvSpPr txBox="1"/>
          <p:nvPr/>
        </p:nvSpPr>
        <p:spPr>
          <a:xfrm rot="16200000">
            <a:off x="250077" y="4077220"/>
            <a:ext cx="883575" cy="230832"/>
          </a:xfrm>
          <a:prstGeom prst="rect">
            <a:avLst/>
          </a:prstGeom>
          <a:noFill/>
        </p:spPr>
        <p:txBody>
          <a:bodyPr wrap="none" rtlCol="0">
            <a:spAutoFit/>
          </a:bodyPr>
          <a:lstStyle/>
          <a:p>
            <a:pPr algn="l"/>
            <a:r>
              <a:rPr lang="de-DE" sz="900" dirty="0"/>
              <a:t> Übergreifend</a:t>
            </a:r>
          </a:p>
        </p:txBody>
      </p:sp>
      <p:sp>
        <p:nvSpPr>
          <p:cNvPr id="142" name="Textfeld 141">
            <a:extLst>
              <a:ext uri="{FF2B5EF4-FFF2-40B4-BE49-F238E27FC236}">
                <a16:creationId xmlns:a16="http://schemas.microsoft.com/office/drawing/2014/main" id="{66E223B7-C23F-4170-9E9C-8C12EFFCA0A9}"/>
              </a:ext>
            </a:extLst>
          </p:cNvPr>
          <p:cNvSpPr txBox="1"/>
          <p:nvPr/>
        </p:nvSpPr>
        <p:spPr>
          <a:xfrm>
            <a:off x="4713300" y="4106917"/>
            <a:ext cx="6995808" cy="215444"/>
          </a:xfrm>
          <a:prstGeom prst="homePlate">
            <a:avLst/>
          </a:prstGeom>
          <a:solidFill>
            <a:srgbClr val="FFFFFF"/>
          </a:solidFill>
          <a:ln>
            <a:solidFill>
              <a:srgbClr val="8A1002"/>
            </a:solidFill>
            <a:prstDash val="dash"/>
          </a:ln>
          <a:effectLst>
            <a:outerShdw blurRad="50800" dist="38100" dir="8100000" algn="tr" rotWithShape="0">
              <a:prstClr val="black">
                <a:alpha val="40000"/>
              </a:prstClr>
            </a:outerShdw>
          </a:effectLst>
        </p:spPr>
        <p:txBody>
          <a:bodyPr wrap="square" rtlCol="0" anchor="ctr">
            <a:spAutoFit/>
          </a:bodyPr>
          <a:lstStyle>
            <a:defPPr>
              <a:defRPr lang="de-DE"/>
            </a:defPPr>
            <a:lvl1pPr>
              <a:lnSpc>
                <a:spcPct val="100000"/>
              </a:lnSpc>
              <a:defRPr sz="800" b="0"/>
            </a:lvl1pPr>
          </a:lstStyle>
          <a:p>
            <a:r>
              <a:rPr lang="de-DE" b="1" dirty="0">
                <a:latin typeface="Arial" panose="020B0604020202020204" pitchFamily="34" charset="0"/>
                <a:cs typeface="Arial" panose="020B0604020202020204" pitchFamily="34" charset="0"/>
              </a:rPr>
              <a:t>Regelmäßige Lenkungsrunde</a:t>
            </a:r>
            <a:endParaRPr lang="de-DE" dirty="0">
              <a:latin typeface="Arial" panose="020B0604020202020204" pitchFamily="34" charset="0"/>
              <a:cs typeface="Arial" panose="020B0604020202020204" pitchFamily="34" charset="0"/>
            </a:endParaRPr>
          </a:p>
        </p:txBody>
      </p:sp>
      <p:sp>
        <p:nvSpPr>
          <p:cNvPr id="143" name="Textfeld 142">
            <a:extLst>
              <a:ext uri="{FF2B5EF4-FFF2-40B4-BE49-F238E27FC236}">
                <a16:creationId xmlns:a16="http://schemas.microsoft.com/office/drawing/2014/main" id="{A3EB9BD9-7AB7-453B-A6A2-B1BFB55FFA9D}"/>
              </a:ext>
            </a:extLst>
          </p:cNvPr>
          <p:cNvSpPr txBox="1"/>
          <p:nvPr/>
        </p:nvSpPr>
        <p:spPr>
          <a:xfrm>
            <a:off x="5043851" y="4773149"/>
            <a:ext cx="3688924" cy="21544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Entwicklung von innovativen Lösungen und Prozessen </a:t>
            </a:r>
          </a:p>
        </p:txBody>
      </p:sp>
      <p:cxnSp>
        <p:nvCxnSpPr>
          <p:cNvPr id="144" name="Gerader Verbinder 143">
            <a:extLst>
              <a:ext uri="{FF2B5EF4-FFF2-40B4-BE49-F238E27FC236}">
                <a16:creationId xmlns:a16="http://schemas.microsoft.com/office/drawing/2014/main" id="{067BF4E2-25B2-43A3-A06D-C15AD9AC75DB}"/>
              </a:ext>
            </a:extLst>
          </p:cNvPr>
          <p:cNvCxnSpPr/>
          <p:nvPr/>
        </p:nvCxnSpPr>
        <p:spPr bwMode="auto">
          <a:xfrm>
            <a:off x="11394130" y="2536702"/>
            <a:ext cx="815" cy="497510"/>
          </a:xfrm>
          <a:prstGeom prst="line">
            <a:avLst/>
          </a:prstGeom>
          <a:noFill/>
          <a:ln w="3175" cap="flat" cmpd="sng" algn="ctr">
            <a:solidFill>
              <a:schemeClr val="tx2">
                <a:lumMod val="75000"/>
              </a:schemeClr>
            </a:solidFill>
            <a:prstDash val="solid"/>
            <a:round/>
            <a:headEnd type="none" w="med" len="med"/>
            <a:tailEnd type="none" w="med" len="med"/>
          </a:ln>
          <a:effectLst/>
        </p:spPr>
      </p:cxnSp>
      <p:sp>
        <p:nvSpPr>
          <p:cNvPr id="145" name="Ellipse 144">
            <a:extLst>
              <a:ext uri="{FF2B5EF4-FFF2-40B4-BE49-F238E27FC236}">
                <a16:creationId xmlns:a16="http://schemas.microsoft.com/office/drawing/2014/main" id="{3DEAF89D-CBA6-430B-8630-1E4A6913BEC1}"/>
              </a:ext>
            </a:extLst>
          </p:cNvPr>
          <p:cNvSpPr/>
          <p:nvPr/>
        </p:nvSpPr>
        <p:spPr>
          <a:xfrm>
            <a:off x="11371370" y="3043631"/>
            <a:ext cx="45519" cy="45519"/>
          </a:xfrm>
          <a:prstGeom prst="ellipse">
            <a:avLst/>
          </a:prstGeom>
          <a:solidFill>
            <a:schemeClr val="tx2">
              <a:lumMod val="75000"/>
            </a:schemeClr>
          </a:solidFill>
          <a:ln w="20955">
            <a:solidFill>
              <a:schemeClr val="tx2">
                <a:lumMod val="75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040" tIns="45520" rIns="91040" bIns="45520" numCol="1" spcCol="0" rtlCol="0" fromWordArt="0" anchor="ctr" anchorCtr="0" forceAA="0" compatLnSpc="1">
            <a:prstTxWarp prst="textNoShape">
              <a:avLst/>
            </a:prstTxWarp>
            <a:noAutofit/>
          </a:bodyPr>
          <a:lstStyle/>
          <a:p>
            <a:pPr algn="ctr"/>
            <a:endParaRPr lang="de-DE" sz="2000">
              <a:solidFill>
                <a:srgbClr val="242E3C"/>
              </a:solidFill>
              <a:latin typeface="Arial" panose="020B0604020202020204" pitchFamily="34" charset="0"/>
              <a:cs typeface="Arial" panose="020B0604020202020204" pitchFamily="34" charset="0"/>
            </a:endParaRPr>
          </a:p>
        </p:txBody>
      </p:sp>
      <p:sp>
        <p:nvSpPr>
          <p:cNvPr id="150" name="Textfeld 149">
            <a:extLst>
              <a:ext uri="{FF2B5EF4-FFF2-40B4-BE49-F238E27FC236}">
                <a16:creationId xmlns:a16="http://schemas.microsoft.com/office/drawing/2014/main" id="{6FA5938A-69D9-435E-9D20-1F8AFD8BAA37}"/>
              </a:ext>
            </a:extLst>
          </p:cNvPr>
          <p:cNvSpPr txBox="1"/>
          <p:nvPr/>
        </p:nvSpPr>
        <p:spPr>
          <a:xfrm>
            <a:off x="1791544" y="4145005"/>
            <a:ext cx="1037759" cy="461665"/>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Erhebung zur Zielvorstellung der Beteiligten</a:t>
            </a:r>
          </a:p>
        </p:txBody>
      </p:sp>
      <p:sp>
        <p:nvSpPr>
          <p:cNvPr id="52" name="Textfeld 51">
            <a:extLst>
              <a:ext uri="{FF2B5EF4-FFF2-40B4-BE49-F238E27FC236}">
                <a16:creationId xmlns:a16="http://schemas.microsoft.com/office/drawing/2014/main" id="{2C045E23-CC6F-491F-AFA4-3877AAA39337}"/>
              </a:ext>
            </a:extLst>
          </p:cNvPr>
          <p:cNvSpPr txBox="1"/>
          <p:nvPr/>
        </p:nvSpPr>
        <p:spPr>
          <a:xfrm>
            <a:off x="3440020" y="3849409"/>
            <a:ext cx="1037760" cy="338554"/>
          </a:xfrm>
          <a:prstGeom prst="rect">
            <a:avLst/>
          </a:prstGeom>
          <a:solidFill>
            <a:srgbClr val="00B050"/>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solidFill>
                  <a:schemeClr val="bg1"/>
                </a:solidFill>
                <a:latin typeface="Arial" panose="020B0604020202020204" pitchFamily="34" charset="0"/>
                <a:cs typeface="Arial" panose="020B0604020202020204" pitchFamily="34" charset="0"/>
              </a:rPr>
              <a:t>Austausch mit dem Dt. Städtetag</a:t>
            </a:r>
          </a:p>
        </p:txBody>
      </p:sp>
      <p:sp>
        <p:nvSpPr>
          <p:cNvPr id="54" name="Textfeld 53">
            <a:extLst>
              <a:ext uri="{FF2B5EF4-FFF2-40B4-BE49-F238E27FC236}">
                <a16:creationId xmlns:a16="http://schemas.microsoft.com/office/drawing/2014/main" id="{FCAACABF-AB1E-4F65-B8A8-3089D4B14886}"/>
              </a:ext>
            </a:extLst>
          </p:cNvPr>
          <p:cNvSpPr txBox="1"/>
          <p:nvPr/>
        </p:nvSpPr>
        <p:spPr>
          <a:xfrm>
            <a:off x="869618" y="1329824"/>
            <a:ext cx="1877062" cy="276999"/>
          </a:xfrm>
          <a:prstGeom prst="rect">
            <a:avLst/>
          </a:prstGeom>
          <a:solidFill>
            <a:srgbClr val="AFB4C5"/>
          </a:solidFill>
        </p:spPr>
        <p:txBody>
          <a:bodyPr wrap="square" rtlCol="0">
            <a:spAutoFit/>
          </a:bodyPr>
          <a:lstStyle/>
          <a:p>
            <a:r>
              <a:rPr lang="de-DE" sz="1200" dirty="0">
                <a:solidFill>
                  <a:schemeClr val="bg1"/>
                </a:solidFill>
                <a:latin typeface="Arial" panose="020B0604020202020204" pitchFamily="34" charset="0"/>
                <a:cs typeface="Arial" panose="020B0604020202020204" pitchFamily="34" charset="0"/>
              </a:rPr>
              <a:t>2021</a:t>
            </a:r>
          </a:p>
        </p:txBody>
      </p:sp>
      <p:sp>
        <p:nvSpPr>
          <p:cNvPr id="55" name="Textfeld 54">
            <a:extLst>
              <a:ext uri="{FF2B5EF4-FFF2-40B4-BE49-F238E27FC236}">
                <a16:creationId xmlns:a16="http://schemas.microsoft.com/office/drawing/2014/main" id="{7EBF4431-5129-498D-B35F-992CC3C2ED88}"/>
              </a:ext>
            </a:extLst>
          </p:cNvPr>
          <p:cNvSpPr txBox="1"/>
          <p:nvPr/>
        </p:nvSpPr>
        <p:spPr>
          <a:xfrm>
            <a:off x="3062340" y="1326076"/>
            <a:ext cx="2236238" cy="276999"/>
          </a:xfrm>
          <a:prstGeom prst="rect">
            <a:avLst/>
          </a:prstGeom>
          <a:solidFill>
            <a:srgbClr val="848CA4"/>
          </a:solidFill>
        </p:spPr>
        <p:txBody>
          <a:bodyPr wrap="square" rtlCol="0">
            <a:spAutoFit/>
          </a:bodyPr>
          <a:lstStyle/>
          <a:p>
            <a:r>
              <a:rPr lang="de-DE" sz="1200" dirty="0">
                <a:solidFill>
                  <a:schemeClr val="bg1"/>
                </a:solidFill>
                <a:latin typeface="Arial" panose="020B0604020202020204" pitchFamily="34" charset="0"/>
                <a:cs typeface="Arial" panose="020B0604020202020204" pitchFamily="34" charset="0"/>
              </a:rPr>
              <a:t>2022</a:t>
            </a:r>
          </a:p>
        </p:txBody>
      </p:sp>
      <p:sp>
        <p:nvSpPr>
          <p:cNvPr id="56" name="Textfeld 55">
            <a:extLst>
              <a:ext uri="{FF2B5EF4-FFF2-40B4-BE49-F238E27FC236}">
                <a16:creationId xmlns:a16="http://schemas.microsoft.com/office/drawing/2014/main" id="{AA3049E5-B57C-4B1C-9EA9-CDAE479432C0}"/>
              </a:ext>
            </a:extLst>
          </p:cNvPr>
          <p:cNvSpPr txBox="1"/>
          <p:nvPr/>
        </p:nvSpPr>
        <p:spPr>
          <a:xfrm>
            <a:off x="5541911" y="1327734"/>
            <a:ext cx="1442228" cy="276999"/>
          </a:xfrm>
          <a:prstGeom prst="rect">
            <a:avLst/>
          </a:prstGeom>
          <a:solidFill>
            <a:srgbClr val="555C73"/>
          </a:solidFill>
        </p:spPr>
        <p:txBody>
          <a:bodyPr wrap="square" rtlCol="0">
            <a:spAutoFit/>
          </a:bodyPr>
          <a:lstStyle>
            <a:defPPr>
              <a:defRPr lang="de-DE"/>
            </a:defPPr>
            <a:lvl1pPr>
              <a:defRPr sz="1000" b="1">
                <a:solidFill>
                  <a:schemeClr val="bg1"/>
                </a:solidFill>
              </a:defRPr>
            </a:lvl1pPr>
          </a:lstStyle>
          <a:p>
            <a:r>
              <a:rPr lang="de-DE" sz="1200" b="0" dirty="0">
                <a:latin typeface="Arial" panose="020B0604020202020204" pitchFamily="34" charset="0"/>
                <a:cs typeface="Arial" panose="020B0604020202020204" pitchFamily="34" charset="0"/>
              </a:rPr>
              <a:t>2023</a:t>
            </a:r>
            <a:endParaRPr lang="de-DE" b="0" dirty="0">
              <a:latin typeface="Arial" panose="020B0604020202020204" pitchFamily="34" charset="0"/>
              <a:cs typeface="Arial" panose="020B0604020202020204" pitchFamily="34" charset="0"/>
            </a:endParaRPr>
          </a:p>
        </p:txBody>
      </p:sp>
      <p:sp>
        <p:nvSpPr>
          <p:cNvPr id="57" name="Textfeld 56">
            <a:extLst>
              <a:ext uri="{FF2B5EF4-FFF2-40B4-BE49-F238E27FC236}">
                <a16:creationId xmlns:a16="http://schemas.microsoft.com/office/drawing/2014/main" id="{0FA02A13-7250-431C-BC56-608D44E91690}"/>
              </a:ext>
            </a:extLst>
          </p:cNvPr>
          <p:cNvSpPr txBox="1"/>
          <p:nvPr/>
        </p:nvSpPr>
        <p:spPr>
          <a:xfrm>
            <a:off x="9096225" y="1334732"/>
            <a:ext cx="1349877" cy="276999"/>
          </a:xfrm>
          <a:prstGeom prst="rect">
            <a:avLst/>
          </a:prstGeom>
          <a:solidFill>
            <a:srgbClr val="3B404F"/>
          </a:solidFill>
        </p:spPr>
        <p:txBody>
          <a:bodyPr wrap="square" rtlCol="0">
            <a:spAutoFit/>
          </a:bodyPr>
          <a:lstStyle/>
          <a:p>
            <a:r>
              <a:rPr lang="de-DE" sz="1200" dirty="0">
                <a:solidFill>
                  <a:schemeClr val="bg1"/>
                </a:solidFill>
                <a:latin typeface="Arial" panose="020B0604020202020204" pitchFamily="34" charset="0"/>
                <a:cs typeface="Arial" panose="020B0604020202020204" pitchFamily="34" charset="0"/>
              </a:rPr>
              <a:t>2025</a:t>
            </a:r>
          </a:p>
        </p:txBody>
      </p:sp>
      <p:sp>
        <p:nvSpPr>
          <p:cNvPr id="58" name="Fußzeilenplatzhalter 3" descr="Thema-/Datumsplatzhalter in der Fußzeile, für das Thema und das Datum der Präsentation.">
            <a:extLst>
              <a:ext uri="{FF2B5EF4-FFF2-40B4-BE49-F238E27FC236}">
                <a16:creationId xmlns:a16="http://schemas.microsoft.com/office/drawing/2014/main" id="{F58B94F0-2FC9-42DA-8B6B-D9F5CFA5F758}"/>
              </a:ext>
            </a:extLst>
          </p:cNvPr>
          <p:cNvSpPr>
            <a:spLocks noGrp="1"/>
          </p:cNvSpPr>
          <p:nvPr>
            <p:ph type="ftr" sz="quarter" idx="10"/>
          </p:nvPr>
        </p:nvSpPr>
        <p:spPr>
          <a:xfrm>
            <a:off x="1706922" y="6600218"/>
            <a:ext cx="7920001" cy="274677"/>
          </a:xfrm>
        </p:spPr>
        <p:txBody>
          <a:bodyPr/>
          <a:lstStyle/>
          <a:p>
            <a:pPr algn="ctr"/>
            <a:r>
              <a:rPr lang="de-DE"/>
              <a:t>November 2023 © Bundesagentur für Arbeit</a:t>
            </a:r>
            <a:endParaRPr lang="de-DE" dirty="0">
              <a:solidFill>
                <a:srgbClr val="000000"/>
              </a:solidFill>
            </a:endParaRPr>
          </a:p>
        </p:txBody>
      </p:sp>
      <p:grpSp>
        <p:nvGrpSpPr>
          <p:cNvPr id="59" name="Gruppieren 58">
            <a:extLst>
              <a:ext uri="{FF2B5EF4-FFF2-40B4-BE49-F238E27FC236}">
                <a16:creationId xmlns:a16="http://schemas.microsoft.com/office/drawing/2014/main" id="{DA3C56C7-4797-49C4-9903-B3D02E477ACA}"/>
              </a:ext>
            </a:extLst>
          </p:cNvPr>
          <p:cNvGrpSpPr/>
          <p:nvPr/>
        </p:nvGrpSpPr>
        <p:grpSpPr>
          <a:xfrm>
            <a:off x="5244285" y="2702105"/>
            <a:ext cx="417159" cy="409798"/>
            <a:chOff x="2148480" y="2433359"/>
            <a:chExt cx="417159" cy="409798"/>
          </a:xfrm>
        </p:grpSpPr>
        <p:sp>
          <p:nvSpPr>
            <p:cNvPr id="60" name="Rechteck 59">
              <a:extLst>
                <a:ext uri="{FF2B5EF4-FFF2-40B4-BE49-F238E27FC236}">
                  <a16:creationId xmlns:a16="http://schemas.microsoft.com/office/drawing/2014/main" id="{B5AB918F-0545-409E-A2BC-FE5FF0C8F492}"/>
                </a:ext>
              </a:extLst>
            </p:cNvPr>
            <p:cNvSpPr/>
            <p:nvPr/>
          </p:nvSpPr>
          <p:spPr>
            <a:xfrm>
              <a:off x="2148480" y="2590422"/>
              <a:ext cx="288665" cy="97376"/>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Rechteck 60">
              <a:extLst>
                <a:ext uri="{FF2B5EF4-FFF2-40B4-BE49-F238E27FC236}">
                  <a16:creationId xmlns:a16="http://schemas.microsoft.com/office/drawing/2014/main" id="{A9FE3A0D-7734-411E-B0D4-241EC2C3986E}"/>
                </a:ext>
              </a:extLst>
            </p:cNvPr>
            <p:cNvSpPr/>
            <p:nvPr/>
          </p:nvSpPr>
          <p:spPr>
            <a:xfrm rot="16200000">
              <a:off x="2267264" y="2650137"/>
              <a:ext cx="288665" cy="97376"/>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2" name="Graphic 27" descr="Rocket">
              <a:extLst>
                <a:ext uri="{FF2B5EF4-FFF2-40B4-BE49-F238E27FC236}">
                  <a16:creationId xmlns:a16="http://schemas.microsoft.com/office/drawing/2014/main" id="{6E6358EC-BCFA-473D-861D-87A4807CE531}"/>
                </a:ext>
              </a:extLst>
            </p:cNvPr>
            <p:cNvPicPr>
              <a:picLocks noChangeAspect="1"/>
            </p:cNvPicPr>
            <p:nvPr/>
          </p:nvPicPr>
          <p:blipFill>
            <a:blip r:embed="rId18" cstate="print">
              <a:duotone>
                <a:schemeClr val="accent3">
                  <a:shade val="45000"/>
                  <a:satMod val="135000"/>
                </a:schemeClr>
                <a:prstClr val="white"/>
              </a:duotone>
              <a:extLst>
                <a:ext uri="{BEBA8EAE-BF5A-486C-A8C5-ECC9F3942E4B}">
                  <a14:imgProps xmlns:a14="http://schemas.microsoft.com/office/drawing/2010/main">
                    <a14:imgLayer r:embed="rId19">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2175263" y="2433359"/>
              <a:ext cx="390376" cy="390376"/>
            </a:xfrm>
            <a:prstGeom prst="rect">
              <a:avLst/>
            </a:prstGeom>
          </p:spPr>
        </p:pic>
      </p:grpSp>
      <p:cxnSp>
        <p:nvCxnSpPr>
          <p:cNvPr id="63" name="Gerader Verbinder 62">
            <a:extLst>
              <a:ext uri="{FF2B5EF4-FFF2-40B4-BE49-F238E27FC236}">
                <a16:creationId xmlns:a16="http://schemas.microsoft.com/office/drawing/2014/main" id="{45CBBA43-F001-42F7-A505-0BD2EA0A16E5}"/>
              </a:ext>
            </a:extLst>
          </p:cNvPr>
          <p:cNvCxnSpPr>
            <a:cxnSpLocks/>
          </p:cNvCxnSpPr>
          <p:nvPr/>
        </p:nvCxnSpPr>
        <p:spPr bwMode="auto">
          <a:xfrm flipH="1">
            <a:off x="10787688" y="2566784"/>
            <a:ext cx="1" cy="299460"/>
          </a:xfrm>
          <a:prstGeom prst="line">
            <a:avLst/>
          </a:prstGeom>
          <a:noFill/>
          <a:ln w="3175" cap="flat" cmpd="sng" algn="ctr">
            <a:solidFill>
              <a:schemeClr val="tx2">
                <a:lumMod val="75000"/>
              </a:schemeClr>
            </a:solidFill>
            <a:prstDash val="solid"/>
            <a:round/>
            <a:headEnd type="none" w="med" len="med"/>
            <a:tailEnd type="oval" w="med" len="med"/>
          </a:ln>
          <a:effectLst/>
        </p:spPr>
      </p:cxnSp>
      <p:sp>
        <p:nvSpPr>
          <p:cNvPr id="64" name="Textfeld 63">
            <a:extLst>
              <a:ext uri="{FF2B5EF4-FFF2-40B4-BE49-F238E27FC236}">
                <a16:creationId xmlns:a16="http://schemas.microsoft.com/office/drawing/2014/main" id="{90D0C5B7-7B33-410E-8A43-A88658350F63}"/>
              </a:ext>
            </a:extLst>
          </p:cNvPr>
          <p:cNvSpPr txBox="1"/>
          <p:nvPr/>
        </p:nvSpPr>
        <p:spPr>
          <a:xfrm>
            <a:off x="6616789" y="2850523"/>
            <a:ext cx="1109809" cy="33855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Workshop mit den</a:t>
            </a:r>
          </a:p>
          <a:p>
            <a:pPr>
              <a:lnSpc>
                <a:spcPct val="100000"/>
              </a:lnSpc>
            </a:pPr>
            <a:r>
              <a:rPr lang="de-DE" b="0" dirty="0">
                <a:latin typeface="Arial" panose="020B0604020202020204" pitchFamily="34" charset="0"/>
                <a:cs typeface="Arial" panose="020B0604020202020204" pitchFamily="34" charset="0"/>
              </a:rPr>
              <a:t>Modellstandorten</a:t>
            </a:r>
          </a:p>
        </p:txBody>
      </p:sp>
      <p:cxnSp>
        <p:nvCxnSpPr>
          <p:cNvPr id="65" name="Gerader Verbinder 64">
            <a:extLst>
              <a:ext uri="{FF2B5EF4-FFF2-40B4-BE49-F238E27FC236}">
                <a16:creationId xmlns:a16="http://schemas.microsoft.com/office/drawing/2014/main" id="{0EB67F04-5E44-4CDD-8870-A704D8C18920}"/>
              </a:ext>
            </a:extLst>
          </p:cNvPr>
          <p:cNvCxnSpPr>
            <a:cxnSpLocks/>
          </p:cNvCxnSpPr>
          <p:nvPr/>
        </p:nvCxnSpPr>
        <p:spPr bwMode="auto">
          <a:xfrm flipH="1">
            <a:off x="7520600" y="2518660"/>
            <a:ext cx="1" cy="299460"/>
          </a:xfrm>
          <a:prstGeom prst="line">
            <a:avLst/>
          </a:prstGeom>
          <a:noFill/>
          <a:ln w="3175" cap="flat" cmpd="sng" algn="ctr">
            <a:solidFill>
              <a:schemeClr val="tx2">
                <a:lumMod val="75000"/>
              </a:schemeClr>
            </a:solidFill>
            <a:prstDash val="solid"/>
            <a:round/>
            <a:headEnd type="none" w="med" len="med"/>
            <a:tailEnd type="oval" w="med" len="med"/>
          </a:ln>
          <a:effectLst/>
        </p:spPr>
      </p:cxnSp>
      <p:sp>
        <p:nvSpPr>
          <p:cNvPr id="66" name="Textfeld 65">
            <a:extLst>
              <a:ext uri="{FF2B5EF4-FFF2-40B4-BE49-F238E27FC236}">
                <a16:creationId xmlns:a16="http://schemas.microsoft.com/office/drawing/2014/main" id="{1FE52F75-106F-4672-847C-B31C5E6B8E0C}"/>
              </a:ext>
            </a:extLst>
          </p:cNvPr>
          <p:cNvSpPr txBox="1"/>
          <p:nvPr/>
        </p:nvSpPr>
        <p:spPr>
          <a:xfrm>
            <a:off x="6700997" y="4395297"/>
            <a:ext cx="5020796" cy="215444"/>
          </a:xfrm>
          <a:prstGeom prst="homePlate">
            <a:avLst/>
          </a:prstGeom>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nSpc>
                <a:spcPct val="100000"/>
              </a:lnSpc>
              <a:defRPr sz="800" b="0"/>
            </a:lvl1pPr>
          </a:lstStyle>
          <a:p>
            <a:r>
              <a:rPr lang="de-DE" b="1" dirty="0">
                <a:latin typeface="Arial" panose="020B0604020202020204" pitchFamily="34" charset="0"/>
                <a:cs typeface="Arial" panose="020B0604020202020204" pitchFamily="34" charset="0"/>
              </a:rPr>
              <a:t>Regelmäßiger Projektbeirat der wissenschaftlichen Begleitforschung</a:t>
            </a:r>
            <a:endParaRPr lang="de-DE" dirty="0">
              <a:latin typeface="Arial" panose="020B0604020202020204" pitchFamily="34" charset="0"/>
              <a:cs typeface="Arial" panose="020B0604020202020204" pitchFamily="34" charset="0"/>
            </a:endParaRPr>
          </a:p>
        </p:txBody>
      </p:sp>
      <p:sp>
        <p:nvSpPr>
          <p:cNvPr id="67" name="Textfeld 66">
            <a:extLst>
              <a:ext uri="{FF2B5EF4-FFF2-40B4-BE49-F238E27FC236}">
                <a16:creationId xmlns:a16="http://schemas.microsoft.com/office/drawing/2014/main" id="{9B40A9AF-54AB-41FB-929D-286CB79F1649}"/>
              </a:ext>
            </a:extLst>
          </p:cNvPr>
          <p:cNvSpPr txBox="1"/>
          <p:nvPr/>
        </p:nvSpPr>
        <p:spPr>
          <a:xfrm>
            <a:off x="9641891" y="3669742"/>
            <a:ext cx="1774997" cy="33855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Wissenstransfer und Erstellung von Handlungsempfehlungen</a:t>
            </a:r>
          </a:p>
        </p:txBody>
      </p:sp>
      <p:pic>
        <p:nvPicPr>
          <p:cNvPr id="3" name="Grafik 2">
            <a:extLst>
              <a:ext uri="{FF2B5EF4-FFF2-40B4-BE49-F238E27FC236}">
                <a16:creationId xmlns:a16="http://schemas.microsoft.com/office/drawing/2014/main" id="{9433A188-D975-40B1-BC40-1B9604B2960B}"/>
              </a:ext>
            </a:extLst>
          </p:cNvPr>
          <p:cNvPicPr>
            <a:picLocks noChangeAspect="1"/>
          </p:cNvPicPr>
          <p:nvPr/>
        </p:nvPicPr>
        <p:blipFill>
          <a:blip r:embed="rId20"/>
          <a:stretch>
            <a:fillRect/>
          </a:stretch>
        </p:blipFill>
        <p:spPr>
          <a:xfrm>
            <a:off x="10692252" y="2741776"/>
            <a:ext cx="195795" cy="290895"/>
          </a:xfrm>
          <a:prstGeom prst="rect">
            <a:avLst/>
          </a:prstGeom>
        </p:spPr>
      </p:pic>
      <p:sp>
        <p:nvSpPr>
          <p:cNvPr id="69" name="Textfeld 68">
            <a:extLst>
              <a:ext uri="{FF2B5EF4-FFF2-40B4-BE49-F238E27FC236}">
                <a16:creationId xmlns:a16="http://schemas.microsoft.com/office/drawing/2014/main" id="{291E87BA-4B86-450E-9C78-5EA6CA20640D}"/>
              </a:ext>
            </a:extLst>
          </p:cNvPr>
          <p:cNvSpPr txBox="1"/>
          <p:nvPr/>
        </p:nvSpPr>
        <p:spPr>
          <a:xfrm>
            <a:off x="7227472" y="1330265"/>
            <a:ext cx="1505301" cy="276999"/>
          </a:xfrm>
          <a:prstGeom prst="rect">
            <a:avLst/>
          </a:prstGeom>
          <a:solidFill>
            <a:srgbClr val="555C73"/>
          </a:solidFill>
        </p:spPr>
        <p:txBody>
          <a:bodyPr wrap="square" rtlCol="0">
            <a:spAutoFit/>
          </a:bodyPr>
          <a:lstStyle>
            <a:defPPr>
              <a:defRPr lang="de-DE"/>
            </a:defPPr>
            <a:lvl1pPr>
              <a:defRPr sz="1000" b="1">
                <a:solidFill>
                  <a:schemeClr val="bg1"/>
                </a:solidFill>
              </a:defRPr>
            </a:lvl1pPr>
          </a:lstStyle>
          <a:p>
            <a:r>
              <a:rPr lang="de-DE" sz="1200" b="0" dirty="0">
                <a:latin typeface="Arial" panose="020B0604020202020204" pitchFamily="34" charset="0"/>
                <a:cs typeface="Arial" panose="020B0604020202020204" pitchFamily="34" charset="0"/>
              </a:rPr>
              <a:t>2024</a:t>
            </a:r>
            <a:endParaRPr lang="de-DE" b="0" dirty="0">
              <a:latin typeface="Arial" panose="020B0604020202020204" pitchFamily="34" charset="0"/>
              <a:cs typeface="Arial" panose="020B0604020202020204" pitchFamily="34" charset="0"/>
            </a:endParaRPr>
          </a:p>
        </p:txBody>
      </p:sp>
      <p:sp>
        <p:nvSpPr>
          <p:cNvPr id="71" name="Textfeld 70">
            <a:extLst>
              <a:ext uri="{FF2B5EF4-FFF2-40B4-BE49-F238E27FC236}">
                <a16:creationId xmlns:a16="http://schemas.microsoft.com/office/drawing/2014/main" id="{7509117A-9273-47D7-A020-E23227F9091D}"/>
              </a:ext>
            </a:extLst>
          </p:cNvPr>
          <p:cNvSpPr txBox="1"/>
          <p:nvPr/>
        </p:nvSpPr>
        <p:spPr>
          <a:xfrm>
            <a:off x="7896291" y="2852122"/>
            <a:ext cx="1243977" cy="338554"/>
          </a:xfrm>
          <a:prstGeom prst="rect">
            <a:avLst/>
          </a:prstGeom>
          <a:solidFill>
            <a:srgbClr val="FFFFFF"/>
          </a:solidFill>
          <a:effectLst>
            <a:outerShdw blurRad="50800" dist="38100" dir="8100000" algn="tr" rotWithShape="0">
              <a:prstClr val="black">
                <a:alpha val="40000"/>
              </a:prstClr>
            </a:outerShdw>
          </a:effectLst>
        </p:spPr>
        <p:txBody>
          <a:bodyPr wrap="square" rtlCol="0">
            <a:spAutoFit/>
          </a:bodyPr>
          <a:lstStyle>
            <a:defPPr>
              <a:defRPr lang="de-DE"/>
            </a:defPPr>
            <a:lvl1pPr>
              <a:defRPr sz="800" b="1"/>
            </a:lvl1pPr>
          </a:lstStyle>
          <a:p>
            <a:pPr>
              <a:lnSpc>
                <a:spcPct val="100000"/>
              </a:lnSpc>
            </a:pPr>
            <a:r>
              <a:rPr lang="de-DE" b="0" dirty="0">
                <a:latin typeface="Arial" panose="020B0604020202020204" pitchFamily="34" charset="0"/>
                <a:cs typeface="Arial" panose="020B0604020202020204" pitchFamily="34" charset="0"/>
              </a:rPr>
              <a:t>Auswertungsworkshop Begleitforschung</a:t>
            </a:r>
          </a:p>
        </p:txBody>
      </p:sp>
      <p:cxnSp>
        <p:nvCxnSpPr>
          <p:cNvPr id="72" name="Gerader Verbinder 71">
            <a:extLst>
              <a:ext uri="{FF2B5EF4-FFF2-40B4-BE49-F238E27FC236}">
                <a16:creationId xmlns:a16="http://schemas.microsoft.com/office/drawing/2014/main" id="{2215E8A6-2139-4713-AD8E-D6DEF187715A}"/>
              </a:ext>
            </a:extLst>
          </p:cNvPr>
          <p:cNvCxnSpPr>
            <a:cxnSpLocks/>
          </p:cNvCxnSpPr>
          <p:nvPr/>
        </p:nvCxnSpPr>
        <p:spPr bwMode="auto">
          <a:xfrm flipH="1">
            <a:off x="8509948" y="2521388"/>
            <a:ext cx="1" cy="299460"/>
          </a:xfrm>
          <a:prstGeom prst="line">
            <a:avLst/>
          </a:prstGeom>
          <a:noFill/>
          <a:ln w="3175" cap="flat" cmpd="sng" algn="ctr">
            <a:solidFill>
              <a:schemeClr val="tx2">
                <a:lumMod val="75000"/>
              </a:schemeClr>
            </a:solidFill>
            <a:prstDash val="solid"/>
            <a:round/>
            <a:headEnd type="none" w="med" len="med"/>
            <a:tailEnd type="oval" w="med" len="med"/>
          </a:ln>
          <a:effectLst/>
        </p:spPr>
      </p:cxnSp>
      <p:sp>
        <p:nvSpPr>
          <p:cNvPr id="68" name="Textfeld 67">
            <a:extLst>
              <a:ext uri="{FF2B5EF4-FFF2-40B4-BE49-F238E27FC236}">
                <a16:creationId xmlns:a16="http://schemas.microsoft.com/office/drawing/2014/main" id="{017DAF5B-C44D-4C6D-B048-5877670EA4F8}"/>
              </a:ext>
            </a:extLst>
          </p:cNvPr>
          <p:cNvSpPr txBox="1"/>
          <p:nvPr/>
        </p:nvSpPr>
        <p:spPr>
          <a:xfrm>
            <a:off x="10591893" y="1334732"/>
            <a:ext cx="1129900" cy="276999"/>
          </a:xfrm>
          <a:prstGeom prst="rect">
            <a:avLst/>
          </a:prstGeom>
          <a:solidFill>
            <a:srgbClr val="3B404F"/>
          </a:solidFill>
        </p:spPr>
        <p:txBody>
          <a:bodyPr wrap="square" rtlCol="0">
            <a:spAutoFit/>
          </a:bodyPr>
          <a:lstStyle/>
          <a:p>
            <a:r>
              <a:rPr lang="de-DE" sz="1200" dirty="0">
                <a:solidFill>
                  <a:schemeClr val="bg1"/>
                </a:solidFill>
                <a:latin typeface="Arial" panose="020B0604020202020204" pitchFamily="34" charset="0"/>
                <a:cs typeface="Arial" panose="020B0604020202020204" pitchFamily="34" charset="0"/>
              </a:rPr>
              <a:t>2026</a:t>
            </a:r>
          </a:p>
        </p:txBody>
      </p:sp>
      <p:sp>
        <p:nvSpPr>
          <p:cNvPr id="105" name="Textfeld 104">
            <a:extLst>
              <a:ext uri="{FF2B5EF4-FFF2-40B4-BE49-F238E27FC236}">
                <a16:creationId xmlns:a16="http://schemas.microsoft.com/office/drawing/2014/main" id="{E05FBEAB-FBE4-4C54-849D-D20E19B9F87A}"/>
              </a:ext>
            </a:extLst>
          </p:cNvPr>
          <p:cNvSpPr txBox="1"/>
          <p:nvPr/>
        </p:nvSpPr>
        <p:spPr>
          <a:xfrm>
            <a:off x="10810941" y="3114810"/>
            <a:ext cx="902659" cy="338554"/>
          </a:xfrm>
          <a:prstGeom prst="rect">
            <a:avLst/>
          </a:prstGeom>
          <a:solidFill>
            <a:srgbClr val="FFFFFF"/>
          </a:solidFill>
          <a:ln>
            <a:solidFill>
              <a:srgbClr val="8A1002"/>
            </a:solidFill>
          </a:ln>
          <a:effectLst>
            <a:outerShdw blurRad="50800" dist="38100" dir="8100000" algn="tr" rotWithShape="0">
              <a:prstClr val="black">
                <a:alpha val="40000"/>
              </a:prstClr>
            </a:outerShdw>
          </a:effectLst>
        </p:spPr>
        <p:txBody>
          <a:bodyPr wrap="square" rtlCol="0">
            <a:spAutoFit/>
          </a:bodyPr>
          <a:lstStyle>
            <a:defPPr>
              <a:defRPr lang="de-DE"/>
            </a:defPPr>
            <a:lvl1pPr>
              <a:lnSpc>
                <a:spcPct val="100000"/>
              </a:lnSpc>
              <a:defRPr sz="800" b="0"/>
            </a:lvl1pPr>
          </a:lstStyle>
          <a:p>
            <a:r>
              <a:rPr lang="de-DE" b="1" dirty="0">
                <a:latin typeface="Arial" panose="020B0604020202020204" pitchFamily="34" charset="0"/>
                <a:cs typeface="Arial" panose="020B0604020202020204" pitchFamily="34" charset="0"/>
              </a:rPr>
              <a:t>Abschluss</a:t>
            </a:r>
          </a:p>
          <a:p>
            <a:r>
              <a:rPr lang="de-DE" dirty="0">
                <a:latin typeface="Arial" panose="020B0604020202020204" pitchFamily="34" charset="0"/>
                <a:cs typeface="Arial" panose="020B0604020202020204" pitchFamily="34" charset="0"/>
              </a:rPr>
              <a:t>ca. April 2026</a:t>
            </a:r>
          </a:p>
        </p:txBody>
      </p:sp>
      <p:pic>
        <p:nvPicPr>
          <p:cNvPr id="4" name="Grafik 3">
            <a:extLst>
              <a:ext uri="{FF2B5EF4-FFF2-40B4-BE49-F238E27FC236}">
                <a16:creationId xmlns:a16="http://schemas.microsoft.com/office/drawing/2014/main" id="{D6215A90-D201-4F1C-B04D-E8F20E48ABDA}"/>
              </a:ext>
            </a:extLst>
          </p:cNvPr>
          <p:cNvPicPr>
            <a:picLocks noChangeAspect="1"/>
          </p:cNvPicPr>
          <p:nvPr/>
        </p:nvPicPr>
        <p:blipFill>
          <a:blip r:embed="rId21"/>
          <a:stretch>
            <a:fillRect/>
          </a:stretch>
        </p:blipFill>
        <p:spPr>
          <a:xfrm>
            <a:off x="11502738" y="2880707"/>
            <a:ext cx="251836" cy="308370"/>
          </a:xfrm>
          <a:prstGeom prst="rect">
            <a:avLst/>
          </a:prstGeom>
        </p:spPr>
      </p:pic>
    </p:spTree>
    <p:extLst>
      <p:ext uri="{BB962C8B-B14F-4D97-AF65-F5344CB8AC3E}">
        <p14:creationId xmlns:p14="http://schemas.microsoft.com/office/powerpoint/2010/main" val="4164065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a:extLst>
              <a:ext uri="{FF2B5EF4-FFF2-40B4-BE49-F238E27FC236}">
                <a16:creationId xmlns:a16="http://schemas.microsoft.com/office/drawing/2014/main" id="{F7AC0852-A946-4E34-825A-1257813D8042}"/>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backgroundRemoval t="2399" b="100000" l="919" r="100000">
                        <a14:foregroundMark x1="11947" y1="46981" x2="11947" y2="46981"/>
                        <a14:foregroundMark x1="14954" y1="41274" x2="14954" y2="41274"/>
                        <a14:foregroundMark x1="71596" y1="34326" x2="71596" y2="34326"/>
                        <a14:foregroundMark x1="51378" y1="76923" x2="51378" y2="76923"/>
                        <a14:foregroundMark x1="50961" y1="81472" x2="50961" y2="81472"/>
                        <a14:foregroundMark x1="36591" y1="83457" x2="36591" y2="83457"/>
                        <a14:foregroundMark x1="33584" y1="85277" x2="33584" y2="85277"/>
                        <a14:foregroundMark x1="63659" y1="41191" x2="63659" y2="41191"/>
                        <a14:foregroundMark x1="40267" y1="83292" x2="40267" y2="83292"/>
                        <a14:foregroundMark x1="33584" y1="86022" x2="33584" y2="86022"/>
                        <a14:foregroundMark x1="78279" y1="87593" x2="78279" y2="87593"/>
                        <a14:foregroundMark x1="79365" y1="89247" x2="79365" y2="89247"/>
                        <a14:foregroundMark x1="84461" y1="93466" x2="84461" y2="93466"/>
                        <a14:foregroundMark x1="86633" y1="95368" x2="86633" y2="95368"/>
                        <a14:foregroundMark x1="96324" y1="93383" x2="96324" y2="93383"/>
                        <a14:foregroundMark x1="94486" y1="95120" x2="94486" y2="95120"/>
                        <a14:foregroundMark x1="72682" y1="75269" x2="72682" y2="75269"/>
                        <a14:foregroundMark x1="54470" y1="74773" x2="54470" y2="74773"/>
                        <a14:foregroundMark x1="89140" y1="83209" x2="89140" y2="83209"/>
                        <a14:foregroundMark x1="89724" y1="81638" x2="89724" y2="81638"/>
                        <a14:foregroundMark x1="91896" y1="85112" x2="91896" y2="85112"/>
                        <a14:foregroundMark x1="91312" y1="87510" x2="91312" y2="87510"/>
                        <a14:foregroundMark x1="55890" y1="35318" x2="55890" y2="35318"/>
                        <a14:foregroundMark x1="94069" y1="91811" x2="94069" y2="91811"/>
                        <a14:foregroundMark x1="93150" y1="89165" x2="93150" y2="89165"/>
                        <a14:foregroundMark x1="91813" y1="89826" x2="91813" y2="89826"/>
                        <a14:foregroundMark x1="88555" y1="88668" x2="88555" y2="88668"/>
                        <a14:foregroundMark x1="87552" y1="85856" x2="87552" y2="85856"/>
                        <a14:foregroundMark x1="89390" y1="89661" x2="89390" y2="89661"/>
                        <a14:foregroundMark x1="90142" y1="91150" x2="90142" y2="91150"/>
                        <a14:foregroundMark x1="89975" y1="89992" x2="89975" y2="89992"/>
                        <a14:foregroundMark x1="87385" y1="89495" x2="87385" y2="89495"/>
                        <a14:foregroundMark x1="87719" y1="92142" x2="87719" y2="92142"/>
                        <a14:foregroundMark x1="88388" y1="91481" x2="88388" y2="91481"/>
                        <a14:foregroundMark x1="91395" y1="91811" x2="91395" y2="91811"/>
                        <a14:foregroundMark x1="89975" y1="92142" x2="89975" y2="92142"/>
                        <a14:foregroundMark x1="85714" y1="85277" x2="85714" y2="85277"/>
                        <a14:foregroundMark x1="88805" y1="92390" x2="88805" y2="92390"/>
                      </a14:backgroundRemoval>
                    </a14:imgEffect>
                  </a14:imgLayer>
                </a14:imgProps>
              </a:ext>
              <a:ext uri="{28A0092B-C50C-407E-A947-70E740481C1C}">
                <a14:useLocalDpi xmlns:a14="http://schemas.microsoft.com/office/drawing/2010/main"/>
              </a:ext>
            </a:extLst>
          </a:blip>
          <a:stretch>
            <a:fillRect/>
          </a:stretch>
        </p:blipFill>
        <p:spPr>
          <a:xfrm>
            <a:off x="3164968" y="1170368"/>
            <a:ext cx="5196715" cy="5248341"/>
          </a:xfrm>
          <a:prstGeom prst="rect">
            <a:avLst/>
          </a:prstGeom>
        </p:spPr>
      </p:pic>
      <p:sp>
        <p:nvSpPr>
          <p:cNvPr id="2" name="Titel 1" descr="Titelplatzhalter für den Titel der Folie">
            <a:extLst>
              <a:ext uri="{FF2B5EF4-FFF2-40B4-BE49-F238E27FC236}">
                <a16:creationId xmlns:a16="http://schemas.microsoft.com/office/drawing/2014/main" id="{AB142CF6-F9D7-4030-9E04-5DE447EBB9CC}"/>
              </a:ext>
            </a:extLst>
          </p:cNvPr>
          <p:cNvSpPr>
            <a:spLocks noGrp="1"/>
          </p:cNvSpPr>
          <p:nvPr>
            <p:ph type="title"/>
          </p:nvPr>
        </p:nvSpPr>
        <p:spPr/>
        <p:txBody>
          <a:bodyPr/>
          <a:lstStyle/>
          <a:p>
            <a:r>
              <a:rPr lang="de-DE" dirty="0"/>
              <a:t>EU-Modellvorhaben</a:t>
            </a:r>
          </a:p>
        </p:txBody>
      </p:sp>
      <p:sp>
        <p:nvSpPr>
          <p:cNvPr id="5" name="Foliennummernplatzhalter 4" descr="Seitenzahlplatzhalter für die Seitenzahl der Folie.">
            <a:extLst>
              <a:ext uri="{FF2B5EF4-FFF2-40B4-BE49-F238E27FC236}">
                <a16:creationId xmlns:a16="http://schemas.microsoft.com/office/drawing/2014/main" id="{AA376E52-188C-41F5-9B17-51A52F15CC3C}"/>
              </a:ext>
            </a:extLst>
          </p:cNvPr>
          <p:cNvSpPr>
            <a:spLocks noGrp="1"/>
          </p:cNvSpPr>
          <p:nvPr>
            <p:ph type="sldNum" sz="quarter" idx="11"/>
          </p:nvPr>
        </p:nvSpPr>
        <p:spPr/>
        <p:txBody>
          <a:bodyPr/>
          <a:lstStyle/>
          <a:p>
            <a:r>
              <a:rPr lang="de-DE" dirty="0"/>
              <a:t>Seite </a:t>
            </a:r>
            <a:fld id="{A8946A1F-0169-4AB6-AEFC-44545780F863}" type="slidenum">
              <a:rPr lang="de-DE" smtClean="0"/>
              <a:pPr/>
              <a:t>2</a:t>
            </a:fld>
            <a:endParaRPr lang="de-DE" dirty="0"/>
          </a:p>
        </p:txBody>
      </p:sp>
      <p:sp>
        <p:nvSpPr>
          <p:cNvPr id="30" name="Fußzeilenplatzhalter 3" descr="Thema-/Datumsplatzhalter in der Fußzeile, für das Thema und das Datum der Präsentation.">
            <a:extLst>
              <a:ext uri="{FF2B5EF4-FFF2-40B4-BE49-F238E27FC236}">
                <a16:creationId xmlns:a16="http://schemas.microsoft.com/office/drawing/2014/main" id="{A72A2CF9-E13D-4164-A338-1494AE18207B}"/>
              </a:ext>
            </a:extLst>
          </p:cNvPr>
          <p:cNvSpPr>
            <a:spLocks noGrp="1"/>
          </p:cNvSpPr>
          <p:nvPr>
            <p:ph type="ftr" sz="quarter" idx="10"/>
          </p:nvPr>
        </p:nvSpPr>
        <p:spPr>
          <a:xfrm>
            <a:off x="2018506" y="6600218"/>
            <a:ext cx="7920001" cy="274677"/>
          </a:xfrm>
        </p:spPr>
        <p:txBody>
          <a:bodyPr/>
          <a:lstStyle/>
          <a:p>
            <a:pPr algn="ctr"/>
            <a:r>
              <a:rPr lang="de-DE" dirty="0">
                <a:solidFill>
                  <a:srgbClr val="000000"/>
                </a:solidFill>
              </a:rPr>
              <a:t>November 2023 © Bundesagentur für Arbeit</a:t>
            </a:r>
          </a:p>
        </p:txBody>
      </p:sp>
      <p:pic>
        <p:nvPicPr>
          <p:cNvPr id="6" name="Picture 99" descr="Quellbild anzeigen">
            <a:extLst>
              <a:ext uri="{FF2B5EF4-FFF2-40B4-BE49-F238E27FC236}">
                <a16:creationId xmlns:a16="http://schemas.microsoft.com/office/drawing/2014/main" id="{EEA491B9-9489-4EAF-9A36-139B10D70B3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43265" y="1521785"/>
            <a:ext cx="2169871" cy="8606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PP-Hintergrund_LOGO_RGB">
            <a:extLst>
              <a:ext uri="{FF2B5EF4-FFF2-40B4-BE49-F238E27FC236}">
                <a16:creationId xmlns:a16="http://schemas.microsoft.com/office/drawing/2014/main" id="{B65D9201-EBE0-49A7-8D88-8BF1738E40FB}"/>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85640" y="3410021"/>
            <a:ext cx="2662978" cy="1465957"/>
          </a:xfrm>
          <a:prstGeom prst="rect">
            <a:avLst/>
          </a:prstGeom>
          <a:noFill/>
        </p:spPr>
      </p:pic>
      <p:pic>
        <p:nvPicPr>
          <p:cNvPr id="4" name="Grafik 3">
            <a:extLst>
              <a:ext uri="{FF2B5EF4-FFF2-40B4-BE49-F238E27FC236}">
                <a16:creationId xmlns:a16="http://schemas.microsoft.com/office/drawing/2014/main" id="{2D3394FF-D5E0-4099-B00A-0FBD62327E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9896" y="1521784"/>
            <a:ext cx="3148451" cy="749631"/>
          </a:xfrm>
          <a:prstGeom prst="rect">
            <a:avLst/>
          </a:prstGeom>
        </p:spPr>
      </p:pic>
      <p:pic>
        <p:nvPicPr>
          <p:cNvPr id="3" name="Grafik 2">
            <a:extLst>
              <a:ext uri="{FF2B5EF4-FFF2-40B4-BE49-F238E27FC236}">
                <a16:creationId xmlns:a16="http://schemas.microsoft.com/office/drawing/2014/main" id="{E17AAC18-BED6-4992-A3A5-8180D638E25D}"/>
              </a:ext>
            </a:extLst>
          </p:cNvPr>
          <p:cNvPicPr>
            <a:picLocks noChangeAspect="1"/>
          </p:cNvPicPr>
          <p:nvPr/>
        </p:nvPicPr>
        <p:blipFill>
          <a:blip r:embed="rId8"/>
          <a:stretch>
            <a:fillRect/>
          </a:stretch>
        </p:blipFill>
        <p:spPr>
          <a:xfrm>
            <a:off x="9715284" y="3581214"/>
            <a:ext cx="991471" cy="1050868"/>
          </a:xfrm>
          <a:prstGeom prst="rect">
            <a:avLst/>
          </a:prstGeom>
        </p:spPr>
      </p:pic>
    </p:spTree>
    <p:extLst>
      <p:ext uri="{BB962C8B-B14F-4D97-AF65-F5344CB8AC3E}">
        <p14:creationId xmlns:p14="http://schemas.microsoft.com/office/powerpoint/2010/main" val="2590310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a:extLst>
              <a:ext uri="{FF2B5EF4-FFF2-40B4-BE49-F238E27FC236}">
                <a16:creationId xmlns:a16="http://schemas.microsoft.com/office/drawing/2014/main" id="{F7AC0852-A946-4E34-825A-1257813D8042}"/>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backgroundRemoval t="2399" b="100000" l="919" r="100000">
                        <a14:foregroundMark x1="11947" y1="46981" x2="11947" y2="46981"/>
                        <a14:foregroundMark x1="14954" y1="41274" x2="14954" y2="41274"/>
                        <a14:foregroundMark x1="71596" y1="34326" x2="71596" y2="34326"/>
                        <a14:foregroundMark x1="51378" y1="76923" x2="51378" y2="76923"/>
                        <a14:foregroundMark x1="50961" y1="81472" x2="50961" y2="81472"/>
                        <a14:foregroundMark x1="36591" y1="83457" x2="36591" y2="83457"/>
                        <a14:foregroundMark x1="33584" y1="85277" x2="33584" y2="85277"/>
                        <a14:foregroundMark x1="63659" y1="41191" x2="63659" y2="41191"/>
                        <a14:foregroundMark x1="40267" y1="83292" x2="40267" y2="83292"/>
                        <a14:foregroundMark x1="33584" y1="86022" x2="33584" y2="86022"/>
                        <a14:foregroundMark x1="78279" y1="87593" x2="78279" y2="87593"/>
                        <a14:foregroundMark x1="79365" y1="89247" x2="79365" y2="89247"/>
                        <a14:foregroundMark x1="84461" y1="93466" x2="84461" y2="93466"/>
                        <a14:foregroundMark x1="86633" y1="95368" x2="86633" y2="95368"/>
                        <a14:foregroundMark x1="96324" y1="93383" x2="96324" y2="93383"/>
                        <a14:foregroundMark x1="94486" y1="95120" x2="94486" y2="95120"/>
                        <a14:foregroundMark x1="72682" y1="75269" x2="72682" y2="75269"/>
                        <a14:foregroundMark x1="54470" y1="74773" x2="54470" y2="74773"/>
                        <a14:foregroundMark x1="89140" y1="83209" x2="89140" y2="83209"/>
                        <a14:foregroundMark x1="89724" y1="81638" x2="89724" y2="81638"/>
                        <a14:foregroundMark x1="91896" y1="85112" x2="91896" y2="85112"/>
                        <a14:foregroundMark x1="91312" y1="87510" x2="91312" y2="87510"/>
                        <a14:foregroundMark x1="55890" y1="35318" x2="55890" y2="35318"/>
                        <a14:foregroundMark x1="94069" y1="91811" x2="94069" y2="91811"/>
                        <a14:foregroundMark x1="93150" y1="89165" x2="93150" y2="89165"/>
                        <a14:foregroundMark x1="91813" y1="89826" x2="91813" y2="89826"/>
                        <a14:foregroundMark x1="88555" y1="88668" x2="88555" y2="88668"/>
                        <a14:foregroundMark x1="87552" y1="85856" x2="87552" y2="85856"/>
                        <a14:foregroundMark x1="89390" y1="89661" x2="89390" y2="89661"/>
                        <a14:foregroundMark x1="90142" y1="91150" x2="90142" y2="91150"/>
                        <a14:foregroundMark x1="89975" y1="89992" x2="89975" y2="89992"/>
                        <a14:foregroundMark x1="87385" y1="89495" x2="87385" y2="89495"/>
                        <a14:foregroundMark x1="87719" y1="92142" x2="87719" y2="92142"/>
                        <a14:foregroundMark x1="88388" y1="91481" x2="88388" y2="91481"/>
                        <a14:foregroundMark x1="91395" y1="91811" x2="91395" y2="91811"/>
                        <a14:foregroundMark x1="89975" y1="92142" x2="89975" y2="92142"/>
                        <a14:foregroundMark x1="85714" y1="85277" x2="85714" y2="85277"/>
                        <a14:foregroundMark x1="88805" y1="92390" x2="88805" y2="92390"/>
                      </a14:backgroundRemoval>
                    </a14:imgEffect>
                  </a14:imgLayer>
                </a14:imgProps>
              </a:ext>
              <a:ext uri="{28A0092B-C50C-407E-A947-70E740481C1C}">
                <a14:useLocalDpi xmlns:a14="http://schemas.microsoft.com/office/drawing/2010/main"/>
              </a:ext>
            </a:extLst>
          </a:blip>
          <a:stretch>
            <a:fillRect/>
          </a:stretch>
        </p:blipFill>
        <p:spPr>
          <a:xfrm>
            <a:off x="3164968" y="1170368"/>
            <a:ext cx="5196715" cy="5248341"/>
          </a:xfrm>
          <a:prstGeom prst="rect">
            <a:avLst/>
          </a:prstGeom>
        </p:spPr>
      </p:pic>
      <p:sp>
        <p:nvSpPr>
          <p:cNvPr id="2" name="Titel 1" descr="Titelplatzhalter für den Titel der Folie">
            <a:extLst>
              <a:ext uri="{FF2B5EF4-FFF2-40B4-BE49-F238E27FC236}">
                <a16:creationId xmlns:a16="http://schemas.microsoft.com/office/drawing/2014/main" id="{AB142CF6-F9D7-4030-9E04-5DE447EBB9CC}"/>
              </a:ext>
            </a:extLst>
          </p:cNvPr>
          <p:cNvSpPr>
            <a:spLocks noGrp="1"/>
          </p:cNvSpPr>
          <p:nvPr>
            <p:ph type="title"/>
          </p:nvPr>
        </p:nvSpPr>
        <p:spPr/>
        <p:txBody>
          <a:bodyPr/>
          <a:lstStyle/>
          <a:p>
            <a:r>
              <a:rPr lang="de-DE" dirty="0"/>
              <a:t>Das EU-Modellvorhaben verfolgt das Ziel, die Potenziale von EU-Bürgerinnen und EU-Bürgern besser auszuschöpfen</a:t>
            </a:r>
          </a:p>
        </p:txBody>
      </p:sp>
      <p:sp>
        <p:nvSpPr>
          <p:cNvPr id="30" name="Fußzeilenplatzhalter 3" descr="Thema-/Datumsplatzhalter in der Fußzeile, für das Thema und das Datum der Präsentation.">
            <a:extLst>
              <a:ext uri="{FF2B5EF4-FFF2-40B4-BE49-F238E27FC236}">
                <a16:creationId xmlns:a16="http://schemas.microsoft.com/office/drawing/2014/main" id="{A72A2CF9-E13D-4164-A338-1494AE18207B}"/>
              </a:ext>
            </a:extLst>
          </p:cNvPr>
          <p:cNvSpPr>
            <a:spLocks noGrp="1"/>
          </p:cNvSpPr>
          <p:nvPr>
            <p:ph type="ftr" sz="quarter" idx="10"/>
          </p:nvPr>
        </p:nvSpPr>
        <p:spPr>
          <a:xfrm>
            <a:off x="2053232" y="6600218"/>
            <a:ext cx="8280000" cy="274677"/>
          </a:xfrm>
        </p:spPr>
        <p:txBody>
          <a:bodyPr/>
          <a:lstStyle/>
          <a:p>
            <a:pPr algn="ctr"/>
            <a:r>
              <a:rPr lang="de-DE">
                <a:solidFill>
                  <a:srgbClr val="000000"/>
                </a:solidFill>
              </a:rPr>
              <a:t>November 2023 © Bundesagentur für Arbeit</a:t>
            </a:r>
            <a:endParaRPr lang="de-DE" dirty="0">
              <a:solidFill>
                <a:srgbClr val="000000"/>
              </a:solidFill>
            </a:endParaRPr>
          </a:p>
        </p:txBody>
      </p:sp>
      <p:sp>
        <p:nvSpPr>
          <p:cNvPr id="5" name="Foliennummernplatzhalter 4" descr="Seitenzahlplatzhalter für die Seitenzahl der Folie.">
            <a:extLst>
              <a:ext uri="{FF2B5EF4-FFF2-40B4-BE49-F238E27FC236}">
                <a16:creationId xmlns:a16="http://schemas.microsoft.com/office/drawing/2014/main" id="{AA376E52-188C-41F5-9B17-51A52F15CC3C}"/>
              </a:ext>
            </a:extLst>
          </p:cNvPr>
          <p:cNvSpPr>
            <a:spLocks noGrp="1"/>
          </p:cNvSpPr>
          <p:nvPr>
            <p:ph type="sldNum" sz="quarter" idx="11"/>
          </p:nvPr>
        </p:nvSpPr>
        <p:spPr/>
        <p:txBody>
          <a:bodyPr/>
          <a:lstStyle/>
          <a:p>
            <a:r>
              <a:rPr lang="de-DE" dirty="0"/>
              <a:t>Seite </a:t>
            </a:r>
            <a:fld id="{A8946A1F-0169-4AB6-AEFC-44545780F863}" type="slidenum">
              <a:rPr lang="de-DE" smtClean="0"/>
              <a:pPr/>
              <a:t>3</a:t>
            </a:fld>
            <a:endParaRPr lang="de-DE" dirty="0"/>
          </a:p>
        </p:txBody>
      </p:sp>
      <p:sp>
        <p:nvSpPr>
          <p:cNvPr id="7" name="Rechteck 6">
            <a:extLst>
              <a:ext uri="{FF2B5EF4-FFF2-40B4-BE49-F238E27FC236}">
                <a16:creationId xmlns:a16="http://schemas.microsoft.com/office/drawing/2014/main" id="{B96E9CB3-5DBB-4BA6-A8CF-84FE5912BEC6}"/>
              </a:ext>
            </a:extLst>
          </p:cNvPr>
          <p:cNvSpPr/>
          <p:nvPr/>
        </p:nvSpPr>
        <p:spPr>
          <a:xfrm>
            <a:off x="454641" y="1136692"/>
            <a:ext cx="11540134" cy="5220146"/>
          </a:xfrm>
          <a:prstGeom prst="rect">
            <a:avLst/>
          </a:prstGeom>
          <a:solidFill>
            <a:schemeClr val="bg1">
              <a:lumMod val="95000"/>
              <a:alpha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6000"/>
              </a:lnSpc>
              <a:spcBef>
                <a:spcPts val="500"/>
              </a:spcBef>
              <a:spcAft>
                <a:spcPts val="500"/>
              </a:spcAft>
            </a:pPr>
            <a:endParaRPr lang="de-DE" sz="1800" dirty="0">
              <a:solidFill>
                <a:schemeClr val="tx1"/>
              </a:solidFill>
              <a:latin typeface="Arial" panose="020B0604020202020204" pitchFamily="34" charset="0"/>
              <a:cs typeface="Times New Roman" panose="02020603050405020304" pitchFamily="18" charset="0"/>
            </a:endParaRPr>
          </a:p>
        </p:txBody>
      </p:sp>
      <p:sp>
        <p:nvSpPr>
          <p:cNvPr id="9" name="Inhaltsplatzhalter 2">
            <a:extLst>
              <a:ext uri="{FF2B5EF4-FFF2-40B4-BE49-F238E27FC236}">
                <a16:creationId xmlns:a16="http://schemas.microsoft.com/office/drawing/2014/main" id="{5E8FC0A3-0663-49A6-9EA1-E9A39328B208}"/>
              </a:ext>
            </a:extLst>
          </p:cNvPr>
          <p:cNvSpPr>
            <a:spLocks noGrp="1"/>
          </p:cNvSpPr>
          <p:nvPr>
            <p:ph idx="1"/>
          </p:nvPr>
        </p:nvSpPr>
        <p:spPr>
          <a:xfrm>
            <a:off x="590400" y="1198563"/>
            <a:ext cx="11217425" cy="5220146"/>
          </a:xfrm>
        </p:spPr>
        <p:txBody>
          <a:bodyPr/>
          <a:lstStyle/>
          <a:p>
            <a:pPr>
              <a:buClrTx/>
              <a:buFont typeface="Arial" panose="020B0604020202020204" pitchFamily="34" charset="0"/>
              <a:buChar char="•"/>
            </a:pPr>
            <a:r>
              <a:rPr lang="de-DE" dirty="0">
                <a:cs typeface="Times New Roman" panose="02020603050405020304" pitchFamily="18" charset="0"/>
              </a:rPr>
              <a:t>Aufdeckung und </a:t>
            </a:r>
            <a:r>
              <a:rPr lang="de-DE" b="1" dirty="0">
                <a:cs typeface="Times New Roman" panose="02020603050405020304" pitchFamily="18" charset="0"/>
              </a:rPr>
              <a:t>bessere Ausschöpfung der Potenziale </a:t>
            </a:r>
            <a:r>
              <a:rPr lang="de-DE" dirty="0">
                <a:cs typeface="Times New Roman" panose="02020603050405020304" pitchFamily="18" charset="0"/>
              </a:rPr>
              <a:t>von in Deutschland lebenden EU-Bürgerinnen im Sinne einer nachhaltigen </a:t>
            </a:r>
            <a:r>
              <a:rPr lang="de-DE" b="1" dirty="0">
                <a:cs typeface="Times New Roman" panose="02020603050405020304" pitchFamily="18" charset="0"/>
              </a:rPr>
              <a:t>Arbeitsmarktintegration </a:t>
            </a:r>
            <a:br>
              <a:rPr lang="de-DE" b="1" dirty="0">
                <a:cs typeface="Times New Roman" panose="02020603050405020304" pitchFamily="18" charset="0"/>
              </a:rPr>
            </a:br>
            <a:endParaRPr lang="de-DE" dirty="0"/>
          </a:p>
          <a:p>
            <a:pPr>
              <a:buClrTx/>
              <a:buFont typeface="Arial" panose="020B0604020202020204" pitchFamily="34" charset="0"/>
              <a:buChar char="•"/>
            </a:pPr>
            <a:r>
              <a:rPr lang="de-DE" dirty="0">
                <a:solidFill>
                  <a:srgbClr val="000000"/>
                </a:solidFill>
              </a:rPr>
              <a:t>Bestehende </a:t>
            </a:r>
            <a:r>
              <a:rPr lang="de-DE" b="1" dirty="0">
                <a:solidFill>
                  <a:srgbClr val="000000"/>
                </a:solidFill>
              </a:rPr>
              <a:t>Kooperationen</a:t>
            </a:r>
            <a:r>
              <a:rPr lang="de-DE" dirty="0">
                <a:solidFill>
                  <a:srgbClr val="000000"/>
                </a:solidFill>
              </a:rPr>
              <a:t> und die </a:t>
            </a:r>
            <a:r>
              <a:rPr lang="de-DE" b="1" dirty="0">
                <a:solidFill>
                  <a:srgbClr val="000000"/>
                </a:solidFill>
              </a:rPr>
              <a:t>erprobte Praxis der Arbeitsverwaltung </a:t>
            </a:r>
            <a:r>
              <a:rPr lang="de-DE" dirty="0">
                <a:solidFill>
                  <a:srgbClr val="000000"/>
                </a:solidFill>
              </a:rPr>
              <a:t>als Grundlage</a:t>
            </a:r>
            <a:br>
              <a:rPr lang="de-DE" dirty="0">
                <a:solidFill>
                  <a:srgbClr val="000000"/>
                </a:solidFill>
              </a:rPr>
            </a:br>
            <a:endParaRPr lang="de-DE" dirty="0">
              <a:solidFill>
                <a:srgbClr val="000000"/>
              </a:solidFill>
            </a:endParaRPr>
          </a:p>
          <a:p>
            <a:pPr>
              <a:buClrTx/>
              <a:buFont typeface="Arial" panose="020B0604020202020204" pitchFamily="34" charset="0"/>
              <a:buChar char="•"/>
            </a:pPr>
            <a:r>
              <a:rPr lang="de-DE" b="1" dirty="0">
                <a:cs typeface="Times New Roman" panose="02020603050405020304" pitchFamily="18" charset="0"/>
              </a:rPr>
              <a:t>Identifizierung, Entwicklung</a:t>
            </a:r>
            <a:r>
              <a:rPr lang="de-DE" dirty="0">
                <a:cs typeface="Times New Roman" panose="02020603050405020304" pitchFamily="18" charset="0"/>
              </a:rPr>
              <a:t> und </a:t>
            </a:r>
            <a:r>
              <a:rPr lang="de-DE" b="1" dirty="0">
                <a:cs typeface="Times New Roman" panose="02020603050405020304" pitchFamily="18" charset="0"/>
              </a:rPr>
              <a:t>Erprobung</a:t>
            </a:r>
            <a:r>
              <a:rPr lang="de-DE" dirty="0">
                <a:cs typeface="Times New Roman" panose="02020603050405020304" pitchFamily="18" charset="0"/>
              </a:rPr>
              <a:t> von </a:t>
            </a:r>
            <a:r>
              <a:rPr lang="de-DE" b="1" dirty="0">
                <a:cs typeface="Times New Roman" panose="02020603050405020304" pitchFamily="18" charset="0"/>
              </a:rPr>
              <a:t>neuen</a:t>
            </a:r>
            <a:r>
              <a:rPr lang="de-DE" dirty="0">
                <a:cs typeface="Times New Roman" panose="02020603050405020304" pitchFamily="18" charset="0"/>
              </a:rPr>
              <a:t> und bereits </a:t>
            </a:r>
            <a:r>
              <a:rPr lang="de-DE" b="1" dirty="0">
                <a:cs typeface="Times New Roman" panose="02020603050405020304" pitchFamily="18" charset="0"/>
              </a:rPr>
              <a:t>vorhandenen Ansätzen </a:t>
            </a:r>
            <a:r>
              <a:rPr lang="de-DE" dirty="0">
                <a:cs typeface="Times New Roman" panose="02020603050405020304" pitchFamily="18" charset="0"/>
              </a:rPr>
              <a:t>und </a:t>
            </a:r>
            <a:r>
              <a:rPr lang="de-DE" b="1" dirty="0">
                <a:cs typeface="Times New Roman" panose="02020603050405020304" pitchFamily="18" charset="0"/>
              </a:rPr>
              <a:t>Prozessen</a:t>
            </a:r>
            <a:br>
              <a:rPr lang="de-DE" b="1" dirty="0">
                <a:cs typeface="Times New Roman" panose="02020603050405020304" pitchFamily="18" charset="0"/>
              </a:rPr>
            </a:br>
            <a:endParaRPr lang="de-DE" b="1" dirty="0">
              <a:cs typeface="Times New Roman" panose="02020603050405020304" pitchFamily="18" charset="0"/>
            </a:endParaRPr>
          </a:p>
          <a:p>
            <a:pPr>
              <a:buClrTx/>
              <a:buFont typeface="Arial" panose="020B0604020202020204" pitchFamily="34" charset="0"/>
              <a:buChar char="•"/>
            </a:pPr>
            <a:r>
              <a:rPr lang="de-DE" dirty="0">
                <a:cs typeface="Times New Roman" panose="02020603050405020304" pitchFamily="18" charset="0"/>
              </a:rPr>
              <a:t>Ansätze und </a:t>
            </a:r>
            <a:r>
              <a:rPr lang="de-DE" b="1" dirty="0">
                <a:cs typeface="Times New Roman" panose="02020603050405020304" pitchFamily="18" charset="0"/>
              </a:rPr>
              <a:t>Ergebnisse</a:t>
            </a:r>
            <a:r>
              <a:rPr lang="de-DE" dirty="0">
                <a:cs typeface="Times New Roman" panose="02020603050405020304" pitchFamily="18" charset="0"/>
              </a:rPr>
              <a:t> werden wissenschaftlich </a:t>
            </a:r>
            <a:r>
              <a:rPr lang="de-DE" b="1" dirty="0">
                <a:cs typeface="Times New Roman" panose="02020603050405020304" pitchFamily="18" charset="0"/>
              </a:rPr>
              <a:t>evaluiert </a:t>
            </a:r>
          </a:p>
          <a:p>
            <a:pPr marL="0" indent="0">
              <a:buClrTx/>
              <a:buNone/>
            </a:pPr>
            <a:endParaRPr lang="de-DE" b="1" dirty="0">
              <a:cs typeface="Times New Roman" panose="02020603050405020304" pitchFamily="18" charset="0"/>
            </a:endParaRPr>
          </a:p>
          <a:p>
            <a:pPr>
              <a:buClrTx/>
              <a:buFont typeface="Arial" panose="020B0604020202020204" pitchFamily="34" charset="0"/>
              <a:buChar char="•"/>
            </a:pPr>
            <a:r>
              <a:rPr lang="de-DE" b="1" dirty="0">
                <a:cs typeface="Times New Roman" panose="02020603050405020304" pitchFamily="18" charset="0"/>
              </a:rPr>
              <a:t>Ergebnisse </a:t>
            </a:r>
            <a:r>
              <a:rPr lang="de-DE" dirty="0">
                <a:cs typeface="Times New Roman" panose="02020603050405020304" pitchFamily="18" charset="0"/>
              </a:rPr>
              <a:t>werden </a:t>
            </a:r>
            <a:r>
              <a:rPr lang="de-DE" b="1" dirty="0">
                <a:cs typeface="Times New Roman" panose="02020603050405020304" pitchFamily="18" charset="0"/>
              </a:rPr>
              <a:t>allen </a:t>
            </a:r>
            <a:r>
              <a:rPr lang="de-DE" dirty="0">
                <a:cs typeface="Times New Roman" panose="02020603050405020304" pitchFamily="18" charset="0"/>
              </a:rPr>
              <a:t>Dienststellen zur Verfügung gestellt</a:t>
            </a:r>
            <a:br>
              <a:rPr lang="de-DE" dirty="0">
                <a:cs typeface="Times New Roman" panose="02020603050405020304" pitchFamily="18" charset="0"/>
              </a:rPr>
            </a:br>
            <a:endParaRPr lang="de-DE" dirty="0">
              <a:cs typeface="Times New Roman" panose="02020603050405020304" pitchFamily="18" charset="0"/>
            </a:endParaRPr>
          </a:p>
          <a:p>
            <a:pPr>
              <a:buClrTx/>
              <a:buFont typeface="Arial" panose="020B0604020202020204" pitchFamily="34" charset="0"/>
              <a:buChar char="•"/>
            </a:pPr>
            <a:r>
              <a:rPr lang="de-DE" b="1" dirty="0">
                <a:cs typeface="Times New Roman" panose="02020603050405020304" pitchFamily="18" charset="0"/>
              </a:rPr>
              <a:t>Transfer</a:t>
            </a:r>
            <a:r>
              <a:rPr lang="de-DE" dirty="0">
                <a:cs typeface="Times New Roman" panose="02020603050405020304" pitchFamily="18" charset="0"/>
              </a:rPr>
              <a:t> von guten und funktionierenden Ansätzen/ Modellvorhaben auf andere Dienststellen</a:t>
            </a:r>
          </a:p>
          <a:p>
            <a:endParaRPr lang="de-DE" b="1" dirty="0">
              <a:cs typeface="Times New Roman" panose="02020603050405020304" pitchFamily="18" charset="0"/>
            </a:endParaRPr>
          </a:p>
          <a:p>
            <a:endParaRPr lang="de-DE" dirty="0"/>
          </a:p>
        </p:txBody>
      </p:sp>
    </p:spTree>
    <p:extLst>
      <p:ext uri="{BB962C8B-B14F-4D97-AF65-F5344CB8AC3E}">
        <p14:creationId xmlns:p14="http://schemas.microsoft.com/office/powerpoint/2010/main" val="2299831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hteck 68"/>
          <p:cNvSpPr/>
          <p:nvPr/>
        </p:nvSpPr>
        <p:spPr>
          <a:xfrm>
            <a:off x="703335" y="1242378"/>
            <a:ext cx="11217600" cy="5176331"/>
          </a:xfrm>
          <a:prstGeom prst="rect">
            <a:avLst/>
          </a:prstGeom>
          <a:solidFill>
            <a:srgbClr val="F2F2F2"/>
          </a:solidFill>
          <a:ln>
            <a:noFill/>
          </a:ln>
          <a:effectLst>
            <a:outerShdw blurRad="101600" dist="38100" algn="l" rotWithShape="0">
              <a:schemeClr val="bg1">
                <a:lumMod val="6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descr="Titelplatzhalter für den Titel der Folie">
            <a:extLst>
              <a:ext uri="{FF2B5EF4-FFF2-40B4-BE49-F238E27FC236}">
                <a16:creationId xmlns:a16="http://schemas.microsoft.com/office/drawing/2014/main" id="{AB142CF6-F9D7-4030-9E04-5DE447EBB9CC}"/>
              </a:ext>
            </a:extLst>
          </p:cNvPr>
          <p:cNvSpPr>
            <a:spLocks noGrp="1"/>
          </p:cNvSpPr>
          <p:nvPr>
            <p:ph type="title"/>
          </p:nvPr>
        </p:nvSpPr>
        <p:spPr/>
        <p:txBody>
          <a:bodyPr/>
          <a:lstStyle/>
          <a:p>
            <a:r>
              <a:rPr lang="de-DE" dirty="0"/>
              <a:t>Es sind grob drei verschiedene Zuwanderungsgruppen identifizierbar, die mit unterschiedlichen Strategien angesprochen werden sollen</a:t>
            </a:r>
          </a:p>
        </p:txBody>
      </p:sp>
      <p:sp>
        <p:nvSpPr>
          <p:cNvPr id="5" name="Foliennummernplatzhalter 4" descr="Seitenzahlplatzhalter für die Seitenzahl der Folie.">
            <a:extLst>
              <a:ext uri="{FF2B5EF4-FFF2-40B4-BE49-F238E27FC236}">
                <a16:creationId xmlns:a16="http://schemas.microsoft.com/office/drawing/2014/main" id="{AA376E52-188C-41F5-9B17-51A52F15CC3C}"/>
              </a:ext>
            </a:extLst>
          </p:cNvPr>
          <p:cNvSpPr>
            <a:spLocks noGrp="1"/>
          </p:cNvSpPr>
          <p:nvPr>
            <p:ph type="sldNum" sz="quarter" idx="11"/>
          </p:nvPr>
        </p:nvSpPr>
        <p:spPr/>
        <p:txBody>
          <a:bodyPr/>
          <a:lstStyle/>
          <a:p>
            <a:r>
              <a:rPr lang="de-DE" dirty="0"/>
              <a:t>Seite </a:t>
            </a:r>
            <a:fld id="{A8946A1F-0169-4AB6-AEFC-44545780F863}" type="slidenum">
              <a:rPr lang="de-DE" smtClean="0"/>
              <a:pPr/>
              <a:t>4</a:t>
            </a:fld>
            <a:endParaRPr lang="de-DE" dirty="0"/>
          </a:p>
        </p:txBody>
      </p:sp>
      <p:grpSp>
        <p:nvGrpSpPr>
          <p:cNvPr id="67" name="Gruppieren 66"/>
          <p:cNvGrpSpPr/>
          <p:nvPr/>
        </p:nvGrpSpPr>
        <p:grpSpPr>
          <a:xfrm>
            <a:off x="879596" y="1366020"/>
            <a:ext cx="10197820" cy="4929046"/>
            <a:chOff x="4273079" y="1970294"/>
            <a:chExt cx="7598695" cy="3611072"/>
          </a:xfrm>
        </p:grpSpPr>
        <p:grpSp>
          <p:nvGrpSpPr>
            <p:cNvPr id="56" name="Group 29"/>
            <p:cNvGrpSpPr>
              <a:grpSpLocks/>
            </p:cNvGrpSpPr>
            <p:nvPr/>
          </p:nvGrpSpPr>
          <p:grpSpPr bwMode="auto">
            <a:xfrm>
              <a:off x="6689667" y="1970294"/>
              <a:ext cx="2760663" cy="2763838"/>
              <a:chOff x="1963" y="1210"/>
              <a:chExt cx="1739" cy="1741"/>
            </a:xfrm>
          </p:grpSpPr>
          <p:grpSp>
            <p:nvGrpSpPr>
              <p:cNvPr id="57" name="Group 10"/>
              <p:cNvGrpSpPr>
                <a:grpSpLocks/>
              </p:cNvGrpSpPr>
              <p:nvPr/>
            </p:nvGrpSpPr>
            <p:grpSpPr bwMode="auto">
              <a:xfrm>
                <a:off x="1963" y="1210"/>
                <a:ext cx="1739" cy="1741"/>
                <a:chOff x="-2240" y="452"/>
                <a:chExt cx="2065" cy="2067"/>
              </a:xfrm>
            </p:grpSpPr>
            <p:sp>
              <p:nvSpPr>
                <p:cNvPr id="61" name="Freeform 11"/>
                <p:cNvSpPr>
                  <a:spLocks noChangeAspect="1"/>
                </p:cNvSpPr>
                <p:nvPr/>
              </p:nvSpPr>
              <p:spPr bwMode="gray">
                <a:xfrm>
                  <a:off x="-1207" y="454"/>
                  <a:ext cx="1032" cy="1547"/>
                </a:xfrm>
                <a:custGeom>
                  <a:avLst/>
                  <a:gdLst/>
                  <a:ahLst/>
                  <a:cxnLst>
                    <a:cxn ang="0">
                      <a:pos x="422" y="728"/>
                    </a:cxn>
                    <a:cxn ang="0">
                      <a:pos x="486" y="487"/>
                    </a:cxn>
                    <a:cxn ang="0">
                      <a:pos x="0" y="0"/>
                    </a:cxn>
                    <a:cxn ang="0">
                      <a:pos x="0" y="487"/>
                    </a:cxn>
                    <a:cxn ang="0">
                      <a:pos x="422" y="728"/>
                    </a:cxn>
                  </a:cxnLst>
                  <a:rect l="0" t="0" r="r" b="b"/>
                  <a:pathLst>
                    <a:path w="486" h="728">
                      <a:moveTo>
                        <a:pt x="422" y="728"/>
                      </a:moveTo>
                      <a:cubicBezTo>
                        <a:pt x="463" y="657"/>
                        <a:pt x="486" y="575"/>
                        <a:pt x="486" y="487"/>
                      </a:cubicBezTo>
                      <a:cubicBezTo>
                        <a:pt x="486" y="218"/>
                        <a:pt x="268" y="0"/>
                        <a:pt x="0" y="0"/>
                      </a:cubicBezTo>
                      <a:cubicBezTo>
                        <a:pt x="0" y="487"/>
                        <a:pt x="0" y="487"/>
                        <a:pt x="0" y="487"/>
                      </a:cubicBezTo>
                      <a:lnTo>
                        <a:pt x="422" y="728"/>
                      </a:lnTo>
                      <a:close/>
                    </a:path>
                  </a:pathLst>
                </a:custGeom>
                <a:gradFill flip="none" rotWithShape="1">
                  <a:gsLst>
                    <a:gs pos="21000">
                      <a:schemeClr val="accent6">
                        <a:lumMod val="40000"/>
                        <a:lumOff val="60000"/>
                      </a:schemeClr>
                    </a:gs>
                    <a:gs pos="68000">
                      <a:srgbClr val="575F7B">
                        <a:alpha val="80000"/>
                      </a:srgbClr>
                    </a:gs>
                    <a:gs pos="100000">
                      <a:srgbClr val="8F99B3"/>
                    </a:gs>
                  </a:gsLst>
                  <a:path path="circle">
                    <a:fillToRect t="100000" r="100000"/>
                  </a:path>
                  <a:tileRect l="-100000" b="-100000"/>
                </a:gradFill>
                <a:ln w="19050" cap="flat" cmpd="sng">
                  <a:solidFill>
                    <a:srgbClr val="DDDDDD"/>
                  </a:solidFill>
                  <a:prstDash val="solid"/>
                  <a:round/>
                  <a:headEnd type="none" w="med" len="med"/>
                  <a:tailEnd type="none" w="med" len="med"/>
                </a:ln>
                <a:effectLst/>
              </p:spPr>
              <p:txBody>
                <a:bodyPr/>
                <a:lstStyle/>
                <a:p>
                  <a:endParaRPr lang="de-DE"/>
                </a:p>
              </p:txBody>
            </p:sp>
            <p:sp>
              <p:nvSpPr>
                <p:cNvPr id="62" name="Freeform 12"/>
                <p:cNvSpPr>
                  <a:spLocks noChangeAspect="1"/>
                </p:cNvSpPr>
                <p:nvPr/>
              </p:nvSpPr>
              <p:spPr bwMode="gray">
                <a:xfrm>
                  <a:off x="-2103" y="1487"/>
                  <a:ext cx="1793" cy="1032"/>
                </a:xfrm>
                <a:custGeom>
                  <a:avLst/>
                  <a:gdLst/>
                  <a:ahLst/>
                  <a:cxnLst>
                    <a:cxn ang="0">
                      <a:pos x="422" y="0"/>
                    </a:cxn>
                    <a:cxn ang="0">
                      <a:pos x="0" y="243"/>
                    </a:cxn>
                    <a:cxn ang="0">
                      <a:pos x="422" y="486"/>
                    </a:cxn>
                    <a:cxn ang="0">
                      <a:pos x="844" y="241"/>
                    </a:cxn>
                    <a:cxn ang="0">
                      <a:pos x="422" y="0"/>
                    </a:cxn>
                  </a:cxnLst>
                  <a:rect l="0" t="0" r="r" b="b"/>
                  <a:pathLst>
                    <a:path w="844" h="486">
                      <a:moveTo>
                        <a:pt x="422" y="0"/>
                      </a:moveTo>
                      <a:cubicBezTo>
                        <a:pt x="0" y="243"/>
                        <a:pt x="0" y="243"/>
                        <a:pt x="0" y="243"/>
                      </a:cubicBezTo>
                      <a:cubicBezTo>
                        <a:pt x="84" y="388"/>
                        <a:pt x="241" y="486"/>
                        <a:pt x="422" y="486"/>
                      </a:cubicBezTo>
                      <a:cubicBezTo>
                        <a:pt x="602" y="486"/>
                        <a:pt x="760" y="388"/>
                        <a:pt x="844" y="241"/>
                      </a:cubicBezTo>
                      <a:lnTo>
                        <a:pt x="422" y="0"/>
                      </a:lnTo>
                      <a:close/>
                    </a:path>
                  </a:pathLst>
                </a:custGeom>
                <a:gradFill rotWithShape="1">
                  <a:gsLst>
                    <a:gs pos="0">
                      <a:srgbClr val="99998D"/>
                    </a:gs>
                    <a:gs pos="60000">
                      <a:srgbClr val="C0C0C0">
                        <a:alpha val="66000"/>
                      </a:srgbClr>
                    </a:gs>
                  </a:gsLst>
                  <a:lin ang="0" scaled="1"/>
                </a:gradFill>
                <a:ln w="19050" cap="flat" cmpd="sng">
                  <a:solidFill>
                    <a:srgbClr val="DDDDDD"/>
                  </a:solidFill>
                  <a:prstDash val="solid"/>
                  <a:round/>
                  <a:headEnd type="none" w="med" len="med"/>
                  <a:tailEnd type="none" w="med" len="med"/>
                </a:ln>
                <a:effectLst>
                  <a:reflection blurRad="6350" stA="52000" endA="300" endPos="35000" dir="5400000" sy="-100000" algn="bl" rotWithShape="0"/>
                </a:effectLst>
              </p:spPr>
              <p:txBody>
                <a:bodyPr/>
                <a:lstStyle/>
                <a:p>
                  <a:endParaRPr lang="de-DE"/>
                </a:p>
              </p:txBody>
            </p:sp>
            <p:sp>
              <p:nvSpPr>
                <p:cNvPr id="63" name="Freeform 13"/>
                <p:cNvSpPr>
                  <a:spLocks noChangeAspect="1"/>
                </p:cNvSpPr>
                <p:nvPr/>
              </p:nvSpPr>
              <p:spPr bwMode="gray">
                <a:xfrm>
                  <a:off x="-2240" y="452"/>
                  <a:ext cx="1033" cy="1551"/>
                </a:xfrm>
                <a:custGeom>
                  <a:avLst/>
                  <a:gdLst/>
                  <a:ahLst/>
                  <a:cxnLst>
                    <a:cxn ang="0">
                      <a:pos x="487" y="0"/>
                    </a:cxn>
                    <a:cxn ang="0">
                      <a:pos x="0" y="487"/>
                    </a:cxn>
                    <a:cxn ang="0">
                      <a:pos x="65" y="730"/>
                    </a:cxn>
                    <a:cxn ang="0">
                      <a:pos x="487" y="487"/>
                    </a:cxn>
                    <a:cxn ang="0">
                      <a:pos x="487" y="0"/>
                    </a:cxn>
                  </a:cxnLst>
                  <a:rect l="0" t="0" r="r" b="b"/>
                  <a:pathLst>
                    <a:path w="487" h="730">
                      <a:moveTo>
                        <a:pt x="487" y="0"/>
                      </a:moveTo>
                      <a:cubicBezTo>
                        <a:pt x="218" y="0"/>
                        <a:pt x="0" y="218"/>
                        <a:pt x="0" y="487"/>
                      </a:cubicBezTo>
                      <a:cubicBezTo>
                        <a:pt x="0" y="575"/>
                        <a:pt x="24" y="658"/>
                        <a:pt x="65" y="730"/>
                      </a:cubicBezTo>
                      <a:cubicBezTo>
                        <a:pt x="487" y="487"/>
                        <a:pt x="487" y="487"/>
                        <a:pt x="487" y="487"/>
                      </a:cubicBezTo>
                      <a:lnTo>
                        <a:pt x="487" y="0"/>
                      </a:lnTo>
                      <a:close/>
                    </a:path>
                  </a:pathLst>
                </a:custGeom>
                <a:gradFill flip="none" rotWithShape="1">
                  <a:gsLst>
                    <a:gs pos="9000">
                      <a:srgbClr val="FDFDF2"/>
                    </a:gs>
                    <a:gs pos="39000">
                      <a:srgbClr val="F2D6B2"/>
                    </a:gs>
                    <a:gs pos="74000">
                      <a:srgbClr val="AB9580"/>
                    </a:gs>
                  </a:gsLst>
                  <a:lin ang="13500000" scaled="1"/>
                  <a:tileRect/>
                </a:gradFill>
                <a:ln w="19050" cap="flat" cmpd="sng">
                  <a:solidFill>
                    <a:srgbClr val="DDDDDD"/>
                  </a:solidFill>
                  <a:prstDash val="solid"/>
                  <a:round/>
                  <a:headEnd type="none" w="med" len="med"/>
                  <a:tailEnd type="none" w="med" len="med"/>
                </a:ln>
                <a:effectLst/>
              </p:spPr>
              <p:txBody>
                <a:bodyPr/>
                <a:lstStyle/>
                <a:p>
                  <a:endParaRPr lang="de-DE"/>
                </a:p>
              </p:txBody>
            </p:sp>
          </p:grpSp>
          <p:sp>
            <p:nvSpPr>
              <p:cNvPr id="58" name="Rectangle 15"/>
              <p:cNvSpPr>
                <a:spLocks noChangeArrowheads="1"/>
              </p:cNvSpPr>
              <p:nvPr/>
            </p:nvSpPr>
            <p:spPr bwMode="gray">
              <a:xfrm>
                <a:off x="2259" y="2422"/>
                <a:ext cx="1148" cy="227"/>
              </a:xfrm>
              <a:prstGeom prst="rect">
                <a:avLst/>
              </a:prstGeom>
              <a:noFill/>
              <a:ln w="12700" algn="ctr">
                <a:noFill/>
                <a:miter lim="800000"/>
                <a:headEnd/>
                <a:tailEnd/>
              </a:ln>
              <a:effectLst/>
            </p:spPr>
            <p:txBody>
              <a:bodyPr lIns="0" tIns="0" rIns="0" bIns="0" anchor="ctr"/>
              <a:lstStyle/>
              <a:p>
                <a:pPr algn="ctr" defTabSz="801688" eaLnBrk="0" hangingPunct="0"/>
                <a:r>
                  <a:rPr lang="de-DE" sz="1800" b="1" noProof="1">
                    <a:cs typeface="Arial" pitchFamily="34" charset="0"/>
                  </a:rPr>
                  <a:t>Prekär Beschäftigte</a:t>
                </a:r>
              </a:p>
            </p:txBody>
          </p:sp>
          <p:sp>
            <p:nvSpPr>
              <p:cNvPr id="59" name="Rectangle 16"/>
              <p:cNvSpPr>
                <a:spLocks noChangeArrowheads="1"/>
              </p:cNvSpPr>
              <p:nvPr/>
            </p:nvSpPr>
            <p:spPr bwMode="gray">
              <a:xfrm rot="18388154">
                <a:off x="1837" y="1755"/>
                <a:ext cx="1148" cy="227"/>
              </a:xfrm>
              <a:prstGeom prst="rect">
                <a:avLst/>
              </a:prstGeom>
              <a:noFill/>
              <a:ln w="12700" algn="ctr">
                <a:noFill/>
                <a:miter lim="800000"/>
                <a:headEnd/>
                <a:tailEnd/>
              </a:ln>
              <a:effectLst/>
            </p:spPr>
            <p:txBody>
              <a:bodyPr lIns="0" tIns="0" rIns="0" bIns="0" anchor="ctr"/>
              <a:lstStyle/>
              <a:p>
                <a:pPr algn="ctr" defTabSz="801688" eaLnBrk="0" hangingPunct="0"/>
                <a:r>
                  <a:rPr lang="de-DE" sz="1800" b="1" noProof="1">
                    <a:solidFill>
                      <a:schemeClr val="bg1"/>
                    </a:solidFill>
                    <a:cs typeface="Arial" pitchFamily="34" charset="0"/>
                  </a:rPr>
                  <a:t>Fachkräfte</a:t>
                </a:r>
              </a:p>
            </p:txBody>
          </p:sp>
          <p:sp>
            <p:nvSpPr>
              <p:cNvPr id="60" name="Rectangle 17"/>
              <p:cNvSpPr>
                <a:spLocks noChangeArrowheads="1"/>
              </p:cNvSpPr>
              <p:nvPr/>
            </p:nvSpPr>
            <p:spPr bwMode="gray">
              <a:xfrm rot="3469122">
                <a:off x="2742" y="1749"/>
                <a:ext cx="1148" cy="227"/>
              </a:xfrm>
              <a:prstGeom prst="rect">
                <a:avLst/>
              </a:prstGeom>
              <a:noFill/>
              <a:ln w="12700" algn="ctr">
                <a:noFill/>
                <a:miter lim="800000"/>
                <a:headEnd/>
                <a:tailEnd/>
              </a:ln>
              <a:effectLst/>
            </p:spPr>
            <p:txBody>
              <a:bodyPr lIns="0" tIns="0" rIns="0" bIns="0" anchor="ctr"/>
              <a:lstStyle/>
              <a:p>
                <a:pPr algn="ctr" defTabSz="801688" eaLnBrk="0" hangingPunct="0"/>
                <a:r>
                  <a:rPr lang="de-DE" sz="1800" b="1" noProof="1">
                    <a:cs typeface="Arial" pitchFamily="34" charset="0"/>
                  </a:rPr>
                  <a:t>Arbeit-</a:t>
                </a:r>
              </a:p>
              <a:p>
                <a:pPr algn="ctr" defTabSz="801688" eaLnBrk="0" hangingPunct="0"/>
                <a:r>
                  <a:rPr lang="de-DE" sz="1800" b="1" noProof="1">
                    <a:cs typeface="Arial" pitchFamily="34" charset="0"/>
                  </a:rPr>
                  <a:t>suchende</a:t>
                </a:r>
              </a:p>
            </p:txBody>
          </p:sp>
        </p:grpSp>
        <p:sp>
          <p:nvSpPr>
            <p:cNvPr id="64" name="Text Box 38"/>
            <p:cNvSpPr txBox="1">
              <a:spLocks noChangeArrowheads="1"/>
            </p:cNvSpPr>
            <p:nvPr/>
          </p:nvSpPr>
          <p:spPr bwMode="gray">
            <a:xfrm>
              <a:off x="4273079" y="2412327"/>
              <a:ext cx="2557241" cy="676441"/>
            </a:xfrm>
            <a:prstGeom prst="rect">
              <a:avLst/>
            </a:prstGeom>
            <a:noFill/>
            <a:ln w="9525">
              <a:noFill/>
              <a:miter lim="800000"/>
              <a:headEnd/>
              <a:tailEnd/>
            </a:ln>
          </p:spPr>
          <p:txBody>
            <a:bodyPr wrap="square">
              <a:spAutoFit/>
            </a:bodyPr>
            <a:lstStyle/>
            <a:p>
              <a:pPr marL="82550"/>
              <a:r>
                <a:rPr lang="de-DE" sz="1800" dirty="0"/>
                <a:t>Gute Arbeitsmarktintegration von Fachkräften mit und ohne BA-Kontakt</a:t>
              </a:r>
            </a:p>
          </p:txBody>
        </p:sp>
        <p:sp>
          <p:nvSpPr>
            <p:cNvPr id="65" name="Text Box 38"/>
            <p:cNvSpPr txBox="1">
              <a:spLocks noChangeArrowheads="1"/>
            </p:cNvSpPr>
            <p:nvPr/>
          </p:nvSpPr>
          <p:spPr bwMode="gray">
            <a:xfrm>
              <a:off x="9531774" y="2412327"/>
              <a:ext cx="2340000" cy="879374"/>
            </a:xfrm>
            <a:prstGeom prst="rect">
              <a:avLst/>
            </a:prstGeom>
            <a:noFill/>
            <a:ln w="9525">
              <a:noFill/>
              <a:miter lim="800000"/>
              <a:headEnd/>
              <a:tailEnd/>
            </a:ln>
          </p:spPr>
          <p:txBody>
            <a:bodyPr>
              <a:spAutoFit/>
            </a:bodyPr>
            <a:lstStyle/>
            <a:p>
              <a:pPr marL="82550"/>
              <a:r>
                <a:rPr lang="de-DE" sz="1800" dirty="0"/>
                <a:t>Personen mit Vermittlungshemmnissen (fehlende Grund- oder Berufsqualifikationen, etc.)</a:t>
              </a:r>
            </a:p>
          </p:txBody>
        </p:sp>
        <p:sp>
          <p:nvSpPr>
            <p:cNvPr id="66" name="Text Box 38"/>
            <p:cNvSpPr txBox="1">
              <a:spLocks noChangeArrowheads="1"/>
            </p:cNvSpPr>
            <p:nvPr/>
          </p:nvSpPr>
          <p:spPr bwMode="gray">
            <a:xfrm>
              <a:off x="6639262" y="4904925"/>
              <a:ext cx="2862810" cy="676441"/>
            </a:xfrm>
            <a:prstGeom prst="rect">
              <a:avLst/>
            </a:prstGeom>
            <a:noFill/>
            <a:ln w="9525">
              <a:noFill/>
              <a:miter lim="800000"/>
              <a:headEnd/>
              <a:tailEnd/>
            </a:ln>
          </p:spPr>
          <p:txBody>
            <a:bodyPr wrap="square">
              <a:spAutoFit/>
            </a:bodyPr>
            <a:lstStyle/>
            <a:p>
              <a:pPr marL="82550" algn="ctr"/>
              <a:r>
                <a:rPr lang="de-DE" sz="1800" dirty="0"/>
                <a:t>Personen in Schwarzarbeit oder prekärer legaler Beschäftigung mit und ohne BA-Kontakt</a:t>
              </a:r>
            </a:p>
          </p:txBody>
        </p:sp>
      </p:grpSp>
      <p:sp>
        <p:nvSpPr>
          <p:cNvPr id="30" name="Fußzeilenplatzhalter 3" descr="Thema-/Datumsplatzhalter in der Fußzeile, für das Thema und das Datum der Präsentation.">
            <a:extLst>
              <a:ext uri="{FF2B5EF4-FFF2-40B4-BE49-F238E27FC236}">
                <a16:creationId xmlns:a16="http://schemas.microsoft.com/office/drawing/2014/main" id="{A72A2CF9-E13D-4164-A338-1494AE18207B}"/>
              </a:ext>
            </a:extLst>
          </p:cNvPr>
          <p:cNvSpPr>
            <a:spLocks noGrp="1"/>
          </p:cNvSpPr>
          <p:nvPr>
            <p:ph type="ftr" sz="quarter" idx="10"/>
          </p:nvPr>
        </p:nvSpPr>
        <p:spPr>
          <a:xfrm>
            <a:off x="2018506" y="6600218"/>
            <a:ext cx="7920001" cy="274677"/>
          </a:xfrm>
        </p:spPr>
        <p:txBody>
          <a:bodyPr/>
          <a:lstStyle/>
          <a:p>
            <a:pPr algn="ctr"/>
            <a:r>
              <a:rPr lang="de-DE">
                <a:solidFill>
                  <a:srgbClr val="000000"/>
                </a:solidFill>
              </a:rPr>
              <a:t>November 2023 © Bundesagentur für Arbeit</a:t>
            </a:r>
            <a:endParaRPr lang="de-DE" dirty="0">
              <a:solidFill>
                <a:srgbClr val="000000"/>
              </a:solidFill>
            </a:endParaRPr>
          </a:p>
        </p:txBody>
      </p:sp>
    </p:spTree>
    <p:extLst>
      <p:ext uri="{BB962C8B-B14F-4D97-AF65-F5344CB8AC3E}">
        <p14:creationId xmlns:p14="http://schemas.microsoft.com/office/powerpoint/2010/main" val="262914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kt 23" hidden="1">
            <a:extLst>
              <a:ext uri="{FF2B5EF4-FFF2-40B4-BE49-F238E27FC236}">
                <a16:creationId xmlns:a16="http://schemas.microsoft.com/office/drawing/2014/main" id="{D9B6BAE6-FB96-417D-88A0-D05E9ACFC107}"/>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423" name="think-cell Folie" r:id="rId6" imgW="592" imgH="591" progId="TCLayout.ActiveDocument.1">
                  <p:embed/>
                </p:oleObj>
              </mc:Choice>
              <mc:Fallback>
                <p:oleObj name="think-cell Folie" r:id="rId6" imgW="592" imgH="591" progId="TCLayout.ActiveDocument.1">
                  <p:embed/>
                  <p:pic>
                    <p:nvPicPr>
                      <p:cNvPr id="24" name="Objekt 23" hidden="1">
                        <a:extLst>
                          <a:ext uri="{FF2B5EF4-FFF2-40B4-BE49-F238E27FC236}">
                            <a16:creationId xmlns:a16="http://schemas.microsoft.com/office/drawing/2014/main" id="{D9B6BAE6-FB96-417D-88A0-D05E9ACFC10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8" name="Rechteck 27" hidden="1">
            <a:extLst>
              <a:ext uri="{FF2B5EF4-FFF2-40B4-BE49-F238E27FC236}">
                <a16:creationId xmlns:a16="http://schemas.microsoft.com/office/drawing/2014/main" id="{E933D705-3F69-4CE5-B25A-31A20BA0D0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de-DE" sz="2400" b="1" dirty="0">
              <a:latin typeface="Arial" panose="020B0604020202020204" pitchFamily="34" charset="0"/>
              <a:ea typeface="+mj-ea"/>
              <a:cs typeface="Arial" panose="020B0604020202020204" pitchFamily="34" charset="0"/>
              <a:sym typeface="Arial" panose="020B0604020202020204" pitchFamily="34" charset="0"/>
            </a:endParaRPr>
          </a:p>
        </p:txBody>
      </p:sp>
      <p:pic>
        <p:nvPicPr>
          <p:cNvPr id="31" name="Grafik 30">
            <a:extLst>
              <a:ext uri="{FF2B5EF4-FFF2-40B4-BE49-F238E27FC236}">
                <a16:creationId xmlns:a16="http://schemas.microsoft.com/office/drawing/2014/main" id="{9E6F6716-9F05-4499-8BE7-EEE4951F7E07}"/>
              </a:ext>
            </a:extLst>
          </p:cNvPr>
          <p:cNvPicPr>
            <a:picLocks noChangeAspect="1"/>
          </p:cNvPicPr>
          <p:nvPr/>
        </p:nvPicPr>
        <p:blipFill>
          <a:blip r:embed="rId8" cstate="print">
            <a:lum bright="70000" contrast="-70000"/>
            <a:extLst>
              <a:ext uri="{BEBA8EAE-BF5A-486C-A8C5-ECC9F3942E4B}">
                <a14:imgProps xmlns:a14="http://schemas.microsoft.com/office/drawing/2010/main">
                  <a14:imgLayer r:embed="rId9">
                    <a14:imgEffect>
                      <a14:backgroundRemoval t="2399" b="100000" l="919" r="100000">
                        <a14:foregroundMark x1="11947" y1="46981" x2="11947" y2="46981"/>
                        <a14:foregroundMark x1="14954" y1="41274" x2="14954" y2="41274"/>
                        <a14:foregroundMark x1="71596" y1="34326" x2="71596" y2="34326"/>
                        <a14:foregroundMark x1="51378" y1="76923" x2="51378" y2="76923"/>
                        <a14:foregroundMark x1="50961" y1="81472" x2="50961" y2="81472"/>
                        <a14:foregroundMark x1="36591" y1="83457" x2="36591" y2="83457"/>
                        <a14:foregroundMark x1="33584" y1="85277" x2="33584" y2="85277"/>
                        <a14:foregroundMark x1="63659" y1="41191" x2="63659" y2="41191"/>
                        <a14:foregroundMark x1="40267" y1="83292" x2="40267" y2="83292"/>
                        <a14:foregroundMark x1="33584" y1="86022" x2="33584" y2="86022"/>
                        <a14:foregroundMark x1="78279" y1="87593" x2="78279" y2="87593"/>
                        <a14:foregroundMark x1="79365" y1="89247" x2="79365" y2="89247"/>
                        <a14:foregroundMark x1="84461" y1="93466" x2="84461" y2="93466"/>
                        <a14:foregroundMark x1="86633" y1="95368" x2="86633" y2="95368"/>
                        <a14:foregroundMark x1="96324" y1="93383" x2="96324" y2="93383"/>
                        <a14:foregroundMark x1="94486" y1="95120" x2="94486" y2="95120"/>
                        <a14:foregroundMark x1="72682" y1="75269" x2="72682" y2="75269"/>
                        <a14:foregroundMark x1="54470" y1="74773" x2="54470" y2="74773"/>
                        <a14:foregroundMark x1="89140" y1="83209" x2="89140" y2="83209"/>
                        <a14:foregroundMark x1="89724" y1="81638" x2="89724" y2="81638"/>
                        <a14:foregroundMark x1="91896" y1="85112" x2="91896" y2="85112"/>
                        <a14:foregroundMark x1="91312" y1="87510" x2="91312" y2="87510"/>
                        <a14:foregroundMark x1="55890" y1="35318" x2="55890" y2="35318"/>
                        <a14:foregroundMark x1="94069" y1="91811" x2="94069" y2="91811"/>
                        <a14:foregroundMark x1="93150" y1="89165" x2="93150" y2="89165"/>
                        <a14:foregroundMark x1="91813" y1="89826" x2="91813" y2="89826"/>
                        <a14:foregroundMark x1="88555" y1="88668" x2="88555" y2="88668"/>
                        <a14:foregroundMark x1="87552" y1="85856" x2="87552" y2="85856"/>
                        <a14:foregroundMark x1="89390" y1="89661" x2="89390" y2="89661"/>
                        <a14:foregroundMark x1="90142" y1="91150" x2="90142" y2="91150"/>
                        <a14:foregroundMark x1="89975" y1="89992" x2="89975" y2="89992"/>
                        <a14:foregroundMark x1="87385" y1="89495" x2="87385" y2="89495"/>
                        <a14:foregroundMark x1="87719" y1="92142" x2="87719" y2="92142"/>
                        <a14:foregroundMark x1="88388" y1="91481" x2="88388" y2="91481"/>
                        <a14:foregroundMark x1="91395" y1="91811" x2="91395" y2="91811"/>
                        <a14:foregroundMark x1="89975" y1="92142" x2="89975" y2="92142"/>
                        <a14:foregroundMark x1="85714" y1="85277" x2="85714" y2="85277"/>
                        <a14:foregroundMark x1="88805" y1="92390" x2="88805" y2="92390"/>
                      </a14:backgroundRemoval>
                    </a14:imgEffect>
                  </a14:imgLayer>
                </a14:imgProps>
              </a:ext>
              <a:ext uri="{28A0092B-C50C-407E-A947-70E740481C1C}">
                <a14:useLocalDpi xmlns:a14="http://schemas.microsoft.com/office/drawing/2010/main"/>
              </a:ext>
            </a:extLst>
          </a:blip>
          <a:stretch>
            <a:fillRect/>
          </a:stretch>
        </p:blipFill>
        <p:spPr>
          <a:xfrm>
            <a:off x="3380148" y="1234857"/>
            <a:ext cx="5196715" cy="5248341"/>
          </a:xfrm>
          <a:prstGeom prst="rect">
            <a:avLst/>
          </a:prstGeom>
        </p:spPr>
      </p:pic>
      <p:sp>
        <p:nvSpPr>
          <p:cNvPr id="2" name="Titel 1" descr="Titelplatzhalter für den Titel der Folie">
            <a:extLst>
              <a:ext uri="{FF2B5EF4-FFF2-40B4-BE49-F238E27FC236}">
                <a16:creationId xmlns:a16="http://schemas.microsoft.com/office/drawing/2014/main" id="{AB142CF6-F9D7-4030-9E04-5DE447EBB9CC}"/>
              </a:ext>
            </a:extLst>
          </p:cNvPr>
          <p:cNvSpPr>
            <a:spLocks noGrp="1"/>
          </p:cNvSpPr>
          <p:nvPr>
            <p:ph type="title"/>
          </p:nvPr>
        </p:nvSpPr>
        <p:spPr/>
        <p:txBody>
          <a:bodyPr/>
          <a:lstStyle/>
          <a:p>
            <a:r>
              <a:rPr lang="de-DE" dirty="0"/>
              <a:t>Die folgenden Zielgruppen werden an den Standorten des EU-Modellvorhabens angesprochen</a:t>
            </a:r>
          </a:p>
        </p:txBody>
      </p:sp>
      <p:sp>
        <p:nvSpPr>
          <p:cNvPr id="5" name="Foliennummernplatzhalter 4" descr="Seitenzahlplatzhalter für die Seitenzahl der Folie.">
            <a:extLst>
              <a:ext uri="{FF2B5EF4-FFF2-40B4-BE49-F238E27FC236}">
                <a16:creationId xmlns:a16="http://schemas.microsoft.com/office/drawing/2014/main" id="{AA376E52-188C-41F5-9B17-51A52F15CC3C}"/>
              </a:ext>
            </a:extLst>
          </p:cNvPr>
          <p:cNvSpPr>
            <a:spLocks noGrp="1"/>
          </p:cNvSpPr>
          <p:nvPr>
            <p:ph type="sldNum" sz="quarter" idx="11"/>
          </p:nvPr>
        </p:nvSpPr>
        <p:spPr/>
        <p:txBody>
          <a:bodyPr/>
          <a:lstStyle/>
          <a:p>
            <a:r>
              <a:rPr lang="de-DE" dirty="0"/>
              <a:t>Seite </a:t>
            </a:r>
            <a:fld id="{A8946A1F-0169-4AB6-AEFC-44545780F863}" type="slidenum">
              <a:rPr lang="de-DE" smtClean="0"/>
              <a:pPr/>
              <a:t>5</a:t>
            </a:fld>
            <a:endParaRPr lang="de-DE" dirty="0"/>
          </a:p>
        </p:txBody>
      </p:sp>
      <p:sp>
        <p:nvSpPr>
          <p:cNvPr id="30" name="Fußzeilenplatzhalter 3" descr="Thema-/Datumsplatzhalter in der Fußzeile, für das Thema und das Datum der Präsentation.">
            <a:extLst>
              <a:ext uri="{FF2B5EF4-FFF2-40B4-BE49-F238E27FC236}">
                <a16:creationId xmlns:a16="http://schemas.microsoft.com/office/drawing/2014/main" id="{A72A2CF9-E13D-4164-A338-1494AE18207B}"/>
              </a:ext>
            </a:extLst>
          </p:cNvPr>
          <p:cNvSpPr>
            <a:spLocks noGrp="1"/>
          </p:cNvSpPr>
          <p:nvPr>
            <p:ph type="ftr" sz="quarter" idx="10"/>
          </p:nvPr>
        </p:nvSpPr>
        <p:spPr>
          <a:xfrm>
            <a:off x="2018506" y="6600218"/>
            <a:ext cx="7920001" cy="274677"/>
          </a:xfrm>
        </p:spPr>
        <p:txBody>
          <a:bodyPr/>
          <a:lstStyle/>
          <a:p>
            <a:pPr algn="ctr"/>
            <a:r>
              <a:rPr lang="de-DE">
                <a:solidFill>
                  <a:srgbClr val="000000"/>
                </a:solidFill>
              </a:rPr>
              <a:t>November 2023 © Bundesagentur für Arbeit</a:t>
            </a:r>
            <a:endParaRPr lang="de-DE" dirty="0">
              <a:solidFill>
                <a:srgbClr val="000000"/>
              </a:solidFill>
            </a:endParaRPr>
          </a:p>
        </p:txBody>
      </p:sp>
      <p:sp>
        <p:nvSpPr>
          <p:cNvPr id="10" name="Rechteck 9">
            <a:extLst>
              <a:ext uri="{FF2B5EF4-FFF2-40B4-BE49-F238E27FC236}">
                <a16:creationId xmlns:a16="http://schemas.microsoft.com/office/drawing/2014/main" id="{4A18CE62-4AAB-4B82-8290-A36AAE63C982}"/>
              </a:ext>
            </a:extLst>
          </p:cNvPr>
          <p:cNvSpPr/>
          <p:nvPr/>
        </p:nvSpPr>
        <p:spPr>
          <a:xfrm>
            <a:off x="486916" y="1234856"/>
            <a:ext cx="11434018" cy="5155185"/>
          </a:xfrm>
          <a:prstGeom prst="rect">
            <a:avLst/>
          </a:prstGeom>
          <a:solidFill>
            <a:schemeClr val="bg1">
              <a:lumMod val="95000"/>
              <a:alpha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6000"/>
              </a:lnSpc>
              <a:spcBef>
                <a:spcPts val="500"/>
              </a:spcBef>
              <a:spcAft>
                <a:spcPts val="500"/>
              </a:spcAft>
            </a:pPr>
            <a:r>
              <a:rPr lang="de-DE" sz="2000" dirty="0">
                <a:solidFill>
                  <a:schemeClr val="tx1"/>
                </a:solidFill>
                <a:latin typeface="Arial" panose="020B0604020202020204" pitchFamily="34" charset="0"/>
                <a:cs typeface="Times New Roman" panose="02020603050405020304" pitchFamily="18" charset="0"/>
              </a:rPr>
              <a:t>Fachkräfte und Arbeitskräfte aus der EU, die sich bereits in Deutschland befinden, </a:t>
            </a:r>
            <a:r>
              <a:rPr lang="de-DE" sz="2000" b="1" dirty="0">
                <a:solidFill>
                  <a:schemeClr val="tx1"/>
                </a:solidFill>
                <a:latin typeface="Arial" panose="020B0604020202020204" pitchFamily="34" charset="0"/>
                <a:cs typeface="Times New Roman" panose="02020603050405020304" pitchFamily="18" charset="0"/>
              </a:rPr>
              <a:t>unabhängig von:</a:t>
            </a:r>
            <a:br>
              <a:rPr lang="de-DE" sz="2000" b="1" dirty="0">
                <a:solidFill>
                  <a:schemeClr val="tx1"/>
                </a:solidFill>
                <a:latin typeface="Arial" panose="020B0604020202020204" pitchFamily="34" charset="0"/>
                <a:cs typeface="Times New Roman" panose="02020603050405020304" pitchFamily="18" charset="0"/>
              </a:rPr>
            </a:br>
            <a:endParaRPr lang="de-DE" sz="2000" b="1" dirty="0">
              <a:solidFill>
                <a:schemeClr val="tx1"/>
              </a:solidFill>
              <a:latin typeface="Arial" panose="020B0604020202020204" pitchFamily="34" charset="0"/>
              <a:cs typeface="Times New Roman" panose="02020603050405020304" pitchFamily="18" charset="0"/>
            </a:endParaRPr>
          </a:p>
          <a:p>
            <a:pPr>
              <a:lnSpc>
                <a:spcPct val="106000"/>
              </a:lnSpc>
              <a:spcBef>
                <a:spcPts val="500"/>
              </a:spcBef>
              <a:spcAft>
                <a:spcPts val="500"/>
              </a:spcAft>
            </a:pPr>
            <a:r>
              <a:rPr lang="de-DE" sz="2000" b="1" dirty="0">
                <a:solidFill>
                  <a:schemeClr val="tx1"/>
                </a:solidFill>
                <a:latin typeface="Arial" panose="020B0604020202020204" pitchFamily="34" charset="0"/>
                <a:cs typeface="Times New Roman" panose="02020603050405020304" pitchFamily="18" charset="0"/>
              </a:rPr>
              <a:t>Erwerbsstatus</a:t>
            </a:r>
            <a:r>
              <a:rPr lang="de-DE" sz="2000" dirty="0">
                <a:solidFill>
                  <a:schemeClr val="tx1"/>
                </a:solidFill>
                <a:latin typeface="Arial" panose="020B0604020202020204" pitchFamily="34" charset="0"/>
                <a:cs typeface="Times New Roman" panose="02020603050405020304" pitchFamily="18" charset="0"/>
              </a:rPr>
              <a:t>: </a:t>
            </a:r>
          </a:p>
          <a:p>
            <a:pPr marL="285750" indent="-285750">
              <a:lnSpc>
                <a:spcPct val="106000"/>
              </a:lnSpc>
              <a:spcBef>
                <a:spcPts val="500"/>
              </a:spcBef>
              <a:spcAft>
                <a:spcPts val="500"/>
              </a:spcAft>
              <a:buFont typeface="Arial" panose="020B0604020202020204" pitchFamily="34" charset="0"/>
              <a:buChar char="•"/>
            </a:pPr>
            <a:r>
              <a:rPr lang="de-DE" sz="2000" dirty="0">
                <a:solidFill>
                  <a:schemeClr val="tx1"/>
                </a:solidFill>
                <a:latin typeface="Arial" panose="020B0604020202020204" pitchFamily="34" charset="0"/>
                <a:cs typeface="Times New Roman" panose="02020603050405020304" pitchFamily="18" charset="0"/>
              </a:rPr>
              <a:t>Arbeitsuchende sowie Erwerbstätige (inkl. prekär Beschäftigte)</a:t>
            </a:r>
            <a:br>
              <a:rPr lang="de-DE" sz="2000" dirty="0">
                <a:solidFill>
                  <a:schemeClr val="tx1"/>
                </a:solidFill>
                <a:latin typeface="Arial" panose="020B0604020202020204" pitchFamily="34" charset="0"/>
                <a:cs typeface="Times New Roman" panose="02020603050405020304" pitchFamily="18" charset="0"/>
              </a:rPr>
            </a:br>
            <a:endParaRPr lang="de-DE" sz="2000" dirty="0">
              <a:solidFill>
                <a:schemeClr val="tx1"/>
              </a:solidFill>
              <a:latin typeface="Arial" panose="020B0604020202020204" pitchFamily="34" charset="0"/>
              <a:cs typeface="Times New Roman" panose="02020603050405020304" pitchFamily="18" charset="0"/>
            </a:endParaRPr>
          </a:p>
          <a:p>
            <a:pPr>
              <a:lnSpc>
                <a:spcPct val="106000"/>
              </a:lnSpc>
              <a:spcBef>
                <a:spcPts val="500"/>
              </a:spcBef>
              <a:spcAft>
                <a:spcPts val="500"/>
              </a:spcAft>
            </a:pPr>
            <a:r>
              <a:rPr lang="de-DE" sz="2000" b="1" dirty="0">
                <a:solidFill>
                  <a:schemeClr val="tx1"/>
                </a:solidFill>
                <a:latin typeface="Arial" panose="020B0604020202020204" pitchFamily="34" charset="0"/>
                <a:cs typeface="Times New Roman" panose="02020603050405020304" pitchFamily="18" charset="0"/>
              </a:rPr>
              <a:t>Berufsqualifikation</a:t>
            </a:r>
            <a:r>
              <a:rPr lang="de-DE" sz="2000" dirty="0">
                <a:solidFill>
                  <a:schemeClr val="tx1"/>
                </a:solidFill>
                <a:latin typeface="Arial" panose="020B0604020202020204" pitchFamily="34" charset="0"/>
                <a:cs typeface="Times New Roman" panose="02020603050405020304" pitchFamily="18" charset="0"/>
              </a:rPr>
              <a:t>: </a:t>
            </a:r>
          </a:p>
          <a:p>
            <a:pPr marL="285750" indent="-285750">
              <a:lnSpc>
                <a:spcPct val="106000"/>
              </a:lnSpc>
              <a:spcBef>
                <a:spcPts val="500"/>
              </a:spcBef>
              <a:spcAft>
                <a:spcPts val="500"/>
              </a:spcAft>
              <a:buFont typeface="Arial" panose="020B0604020202020204" pitchFamily="34" charset="0"/>
              <a:buChar char="•"/>
            </a:pPr>
            <a:r>
              <a:rPr lang="de-DE" sz="2000" dirty="0">
                <a:solidFill>
                  <a:schemeClr val="tx1"/>
                </a:solidFill>
                <a:latin typeface="Arial" panose="020B0604020202020204" pitchFamily="34" charset="0"/>
                <a:cs typeface="Times New Roman" panose="02020603050405020304" pitchFamily="18" charset="0"/>
              </a:rPr>
              <a:t>Arbeitskräfte ohne oder mit geringer Berufsqualifikation, qualifizierte Fachkräfte</a:t>
            </a:r>
          </a:p>
          <a:p>
            <a:pPr>
              <a:lnSpc>
                <a:spcPct val="106000"/>
              </a:lnSpc>
              <a:spcBef>
                <a:spcPts val="500"/>
              </a:spcBef>
              <a:spcAft>
                <a:spcPts val="500"/>
              </a:spcAft>
            </a:pPr>
            <a:endParaRPr lang="de-DE" sz="2000" dirty="0">
              <a:solidFill>
                <a:schemeClr val="tx1"/>
              </a:solidFill>
              <a:latin typeface="Arial" panose="020B0604020202020204" pitchFamily="34" charset="0"/>
              <a:cs typeface="Times New Roman" panose="02020603050405020304" pitchFamily="18" charset="0"/>
            </a:endParaRPr>
          </a:p>
          <a:p>
            <a:pPr>
              <a:lnSpc>
                <a:spcPct val="106000"/>
              </a:lnSpc>
              <a:spcBef>
                <a:spcPts val="500"/>
              </a:spcBef>
              <a:spcAft>
                <a:spcPts val="500"/>
              </a:spcAft>
            </a:pPr>
            <a:r>
              <a:rPr lang="de-DE" sz="2000" b="1" dirty="0">
                <a:solidFill>
                  <a:schemeClr val="tx1"/>
                </a:solidFill>
                <a:latin typeface="Arial" panose="020B0604020202020204" pitchFamily="34" charset="0"/>
                <a:cs typeface="Times New Roman" panose="02020603050405020304" pitchFamily="18" charset="0"/>
              </a:rPr>
              <a:t>Leistungsbezug:</a:t>
            </a:r>
            <a:r>
              <a:rPr lang="de-DE" sz="2000" dirty="0">
                <a:solidFill>
                  <a:schemeClr val="tx1"/>
                </a:solidFill>
                <a:latin typeface="Arial" panose="020B0604020202020204" pitchFamily="34" charset="0"/>
                <a:cs typeface="Times New Roman" panose="02020603050405020304" pitchFamily="18" charset="0"/>
              </a:rPr>
              <a:t> </a:t>
            </a:r>
          </a:p>
          <a:p>
            <a:pPr marL="285750" indent="-285750">
              <a:lnSpc>
                <a:spcPct val="106000"/>
              </a:lnSpc>
              <a:spcBef>
                <a:spcPts val="500"/>
              </a:spcBef>
              <a:spcAft>
                <a:spcPts val="500"/>
              </a:spcAft>
              <a:buFont typeface="Arial" panose="020B0604020202020204" pitchFamily="34" charset="0"/>
              <a:buChar char="•"/>
            </a:pPr>
            <a:r>
              <a:rPr lang="de-DE" sz="2000" dirty="0">
                <a:solidFill>
                  <a:schemeClr val="tx1"/>
                </a:solidFill>
                <a:latin typeface="Arial" panose="020B0604020202020204" pitchFamily="34" charset="0"/>
                <a:cs typeface="Times New Roman" panose="02020603050405020304" pitchFamily="18" charset="0"/>
              </a:rPr>
              <a:t>Leistungsbeziehende sowie Nichtleistungsbeziehende</a:t>
            </a:r>
          </a:p>
        </p:txBody>
      </p:sp>
    </p:spTree>
    <p:extLst>
      <p:ext uri="{BB962C8B-B14F-4D97-AF65-F5344CB8AC3E}">
        <p14:creationId xmlns:p14="http://schemas.microsoft.com/office/powerpoint/2010/main" val="3112542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kt 23" hidden="1">
            <a:extLst>
              <a:ext uri="{FF2B5EF4-FFF2-40B4-BE49-F238E27FC236}">
                <a16:creationId xmlns:a16="http://schemas.microsoft.com/office/drawing/2014/main" id="{D9B6BAE6-FB96-417D-88A0-D05E9ACFC107}"/>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7" name="think-cell Folie" r:id="rId6" imgW="592" imgH="591" progId="TCLayout.ActiveDocument.1">
                  <p:embed/>
                </p:oleObj>
              </mc:Choice>
              <mc:Fallback>
                <p:oleObj name="think-cell Folie" r:id="rId6" imgW="592" imgH="591" progId="TCLayout.ActiveDocument.1">
                  <p:embed/>
                  <p:pic>
                    <p:nvPicPr>
                      <p:cNvPr id="24" name="Objekt 23" hidden="1">
                        <a:extLst>
                          <a:ext uri="{FF2B5EF4-FFF2-40B4-BE49-F238E27FC236}">
                            <a16:creationId xmlns:a16="http://schemas.microsoft.com/office/drawing/2014/main" id="{D9B6BAE6-FB96-417D-88A0-D05E9ACFC10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8" name="Rechteck 27" hidden="1">
            <a:extLst>
              <a:ext uri="{FF2B5EF4-FFF2-40B4-BE49-F238E27FC236}">
                <a16:creationId xmlns:a16="http://schemas.microsoft.com/office/drawing/2014/main" id="{E933D705-3F69-4CE5-B25A-31A20BA0D0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de-DE" sz="24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el 1" descr="Titelplatzhalter für den Titel der Folie">
            <a:extLst>
              <a:ext uri="{FF2B5EF4-FFF2-40B4-BE49-F238E27FC236}">
                <a16:creationId xmlns:a16="http://schemas.microsoft.com/office/drawing/2014/main" id="{AB142CF6-F9D7-4030-9E04-5DE447EBB9CC}"/>
              </a:ext>
            </a:extLst>
          </p:cNvPr>
          <p:cNvSpPr>
            <a:spLocks noGrp="1"/>
          </p:cNvSpPr>
          <p:nvPr>
            <p:ph type="title"/>
          </p:nvPr>
        </p:nvSpPr>
        <p:spPr>
          <a:xfrm>
            <a:off x="351861" y="144566"/>
            <a:ext cx="11649225" cy="860624"/>
          </a:xfrm>
        </p:spPr>
        <p:txBody>
          <a:bodyPr/>
          <a:lstStyle/>
          <a:p>
            <a:r>
              <a:rPr lang="de-DE" dirty="0"/>
              <a:t>Mit der Verbesserung des Zugangs zu Beratungs- und Unterstützungs-angeboten soll das EU-Fachkräftepotential erschlossen werden</a:t>
            </a:r>
            <a:br>
              <a:rPr lang="de-DE" dirty="0"/>
            </a:br>
            <a:endParaRPr lang="de-DE" dirty="0"/>
          </a:p>
        </p:txBody>
      </p:sp>
      <p:sp>
        <p:nvSpPr>
          <p:cNvPr id="5" name="Foliennummernplatzhalter 4" descr="Seitenzahlplatzhalter für die Seitenzahl der Folie.">
            <a:extLst>
              <a:ext uri="{FF2B5EF4-FFF2-40B4-BE49-F238E27FC236}">
                <a16:creationId xmlns:a16="http://schemas.microsoft.com/office/drawing/2014/main" id="{AA376E52-188C-41F5-9B17-51A52F15CC3C}"/>
              </a:ext>
            </a:extLst>
          </p:cNvPr>
          <p:cNvSpPr>
            <a:spLocks noGrp="1"/>
          </p:cNvSpPr>
          <p:nvPr>
            <p:ph type="sldNum" sz="quarter" idx="11"/>
          </p:nvPr>
        </p:nvSpPr>
        <p:spPr/>
        <p:txBody>
          <a:bodyPr/>
          <a:lstStyle/>
          <a:p>
            <a:r>
              <a:rPr lang="de-DE" dirty="0"/>
              <a:t>Seite </a:t>
            </a:r>
            <a:fld id="{A8946A1F-0169-4AB6-AEFC-44545780F863}" type="slidenum">
              <a:rPr lang="de-DE" smtClean="0"/>
              <a:pPr/>
              <a:t>6</a:t>
            </a:fld>
            <a:endParaRPr lang="de-DE" dirty="0"/>
          </a:p>
        </p:txBody>
      </p:sp>
      <p:sp>
        <p:nvSpPr>
          <p:cNvPr id="29" name="Rechteck 28">
            <a:extLst>
              <a:ext uri="{FF2B5EF4-FFF2-40B4-BE49-F238E27FC236}">
                <a16:creationId xmlns:a16="http://schemas.microsoft.com/office/drawing/2014/main" id="{48641B60-3C39-4713-BA41-2E2CBAD6D4A4}"/>
              </a:ext>
            </a:extLst>
          </p:cNvPr>
          <p:cNvSpPr/>
          <p:nvPr/>
        </p:nvSpPr>
        <p:spPr>
          <a:xfrm>
            <a:off x="3152590" y="3310922"/>
            <a:ext cx="2445842" cy="307777"/>
          </a:xfrm>
          <a:prstGeom prst="rect">
            <a:avLst/>
          </a:prstGeom>
        </p:spPr>
        <p:txBody>
          <a:bodyPr wrap="square">
            <a:spAutoFit/>
          </a:bodyPr>
          <a:lstStyle/>
          <a:p>
            <a:pPr defTabSz="847466">
              <a:defRPr/>
            </a:pPr>
            <a:endParaRPr lang="de-DE" sz="1400" dirty="0"/>
          </a:p>
        </p:txBody>
      </p:sp>
      <p:sp>
        <p:nvSpPr>
          <p:cNvPr id="31" name="Rechteck 30">
            <a:extLst>
              <a:ext uri="{FF2B5EF4-FFF2-40B4-BE49-F238E27FC236}">
                <a16:creationId xmlns:a16="http://schemas.microsoft.com/office/drawing/2014/main" id="{E3443C4F-7006-41FC-AC0A-A0A3526ECBD2}"/>
              </a:ext>
            </a:extLst>
          </p:cNvPr>
          <p:cNvSpPr/>
          <p:nvPr/>
        </p:nvSpPr>
        <p:spPr>
          <a:xfrm>
            <a:off x="6426263" y="3310922"/>
            <a:ext cx="2519999" cy="307777"/>
          </a:xfrm>
          <a:prstGeom prst="rect">
            <a:avLst/>
          </a:prstGeom>
        </p:spPr>
        <p:txBody>
          <a:bodyPr wrap="square">
            <a:spAutoFit/>
          </a:bodyPr>
          <a:lstStyle/>
          <a:p>
            <a:pPr defTabSz="847466">
              <a:defRPr/>
            </a:pPr>
            <a:endParaRPr lang="de-DE" sz="1400" dirty="0"/>
          </a:p>
        </p:txBody>
      </p:sp>
      <p:grpSp>
        <p:nvGrpSpPr>
          <p:cNvPr id="40" name="Gruppieren 39">
            <a:extLst>
              <a:ext uri="{FF2B5EF4-FFF2-40B4-BE49-F238E27FC236}">
                <a16:creationId xmlns:a16="http://schemas.microsoft.com/office/drawing/2014/main" id="{0BEE86A0-08B8-461A-BD71-0E461BB5DE2A}"/>
              </a:ext>
            </a:extLst>
          </p:cNvPr>
          <p:cNvGrpSpPr/>
          <p:nvPr/>
        </p:nvGrpSpPr>
        <p:grpSpPr>
          <a:xfrm>
            <a:off x="430429" y="1163723"/>
            <a:ext cx="539491" cy="663429"/>
            <a:chOff x="344365" y="829620"/>
            <a:chExt cx="539491" cy="663429"/>
          </a:xfrm>
        </p:grpSpPr>
        <p:sp>
          <p:nvSpPr>
            <p:cNvPr id="14" name="Textfeld 13">
              <a:extLst>
                <a:ext uri="{FF2B5EF4-FFF2-40B4-BE49-F238E27FC236}">
                  <a16:creationId xmlns:a16="http://schemas.microsoft.com/office/drawing/2014/main" id="{30EDE5BA-D7B9-490C-A268-A69FA563ECD7}"/>
                </a:ext>
              </a:extLst>
            </p:cNvPr>
            <p:cNvSpPr txBox="1"/>
            <p:nvPr/>
          </p:nvSpPr>
          <p:spPr>
            <a:xfrm>
              <a:off x="699125" y="1031384"/>
              <a:ext cx="184731" cy="461665"/>
            </a:xfrm>
            <a:prstGeom prst="rect">
              <a:avLst/>
            </a:prstGeom>
            <a:noFill/>
          </p:spPr>
          <p:txBody>
            <a:bodyPr wrap="none" rtlCol="0">
              <a:spAutoFit/>
            </a:bodyPr>
            <a:lstStyle/>
            <a:p>
              <a:pPr algn="l"/>
              <a:endParaRPr lang="de-DE" sz="2400" b="1" dirty="0"/>
            </a:p>
          </p:txBody>
        </p:sp>
        <p:sp>
          <p:nvSpPr>
            <p:cNvPr id="3" name="Textfeld 2">
              <a:extLst>
                <a:ext uri="{FF2B5EF4-FFF2-40B4-BE49-F238E27FC236}">
                  <a16:creationId xmlns:a16="http://schemas.microsoft.com/office/drawing/2014/main" id="{E7F221E9-0238-42E8-8E58-6E6627D803E6}"/>
                </a:ext>
              </a:extLst>
            </p:cNvPr>
            <p:cNvSpPr txBox="1"/>
            <p:nvPr/>
          </p:nvSpPr>
          <p:spPr>
            <a:xfrm>
              <a:off x="344365" y="829620"/>
              <a:ext cx="184731" cy="400110"/>
            </a:xfrm>
            <a:prstGeom prst="rect">
              <a:avLst/>
            </a:prstGeom>
            <a:noFill/>
          </p:spPr>
          <p:txBody>
            <a:bodyPr wrap="none" rtlCol="0">
              <a:spAutoFit/>
            </a:bodyPr>
            <a:lstStyle/>
            <a:p>
              <a:pPr algn="l"/>
              <a:endParaRPr lang="de-DE" sz="2000" dirty="0"/>
            </a:p>
          </p:txBody>
        </p:sp>
      </p:grpSp>
      <p:sp>
        <p:nvSpPr>
          <p:cNvPr id="30" name="Fußzeilenplatzhalter 3" descr="Thema-/Datumsplatzhalter in der Fußzeile, für das Thema und das Datum der Präsentation.">
            <a:extLst>
              <a:ext uri="{FF2B5EF4-FFF2-40B4-BE49-F238E27FC236}">
                <a16:creationId xmlns:a16="http://schemas.microsoft.com/office/drawing/2014/main" id="{109CB713-5F45-477F-B0D2-41495DAE1EEB}"/>
              </a:ext>
            </a:extLst>
          </p:cNvPr>
          <p:cNvSpPr>
            <a:spLocks noGrp="1"/>
          </p:cNvSpPr>
          <p:nvPr>
            <p:ph type="ftr" sz="quarter" idx="10"/>
          </p:nvPr>
        </p:nvSpPr>
        <p:spPr>
          <a:xfrm>
            <a:off x="2018506" y="6600218"/>
            <a:ext cx="7920001" cy="274677"/>
          </a:xfrm>
        </p:spPr>
        <p:txBody>
          <a:bodyPr/>
          <a:lstStyle/>
          <a:p>
            <a:pPr algn="ctr"/>
            <a:r>
              <a:rPr lang="de-DE">
                <a:solidFill>
                  <a:srgbClr val="000000"/>
                </a:solidFill>
              </a:rPr>
              <a:t>November 2023 © Bundesagentur für Arbeit</a:t>
            </a:r>
            <a:endParaRPr lang="de-DE" dirty="0">
              <a:solidFill>
                <a:srgbClr val="000000"/>
              </a:solidFill>
            </a:endParaRPr>
          </a:p>
        </p:txBody>
      </p:sp>
      <p:pic>
        <p:nvPicPr>
          <p:cNvPr id="6" name="Grafik 5">
            <a:extLst>
              <a:ext uri="{FF2B5EF4-FFF2-40B4-BE49-F238E27FC236}">
                <a16:creationId xmlns:a16="http://schemas.microsoft.com/office/drawing/2014/main" id="{79C79494-29DD-4701-9C8D-DF6EC05E77D0}"/>
              </a:ext>
            </a:extLst>
          </p:cNvPr>
          <p:cNvPicPr>
            <a:picLocks noChangeAspect="1"/>
          </p:cNvPicPr>
          <p:nvPr/>
        </p:nvPicPr>
        <p:blipFill>
          <a:blip r:embed="rId8"/>
          <a:stretch>
            <a:fillRect/>
          </a:stretch>
        </p:blipFill>
        <p:spPr>
          <a:xfrm>
            <a:off x="595481" y="1469535"/>
            <a:ext cx="11325453" cy="4612496"/>
          </a:xfrm>
          <a:prstGeom prst="rect">
            <a:avLst/>
          </a:prstGeom>
        </p:spPr>
      </p:pic>
    </p:spTree>
    <p:extLst>
      <p:ext uri="{BB962C8B-B14F-4D97-AF65-F5344CB8AC3E}">
        <p14:creationId xmlns:p14="http://schemas.microsoft.com/office/powerpoint/2010/main" val="601537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rafik 28">
            <a:extLst>
              <a:ext uri="{FF2B5EF4-FFF2-40B4-BE49-F238E27FC236}">
                <a16:creationId xmlns:a16="http://schemas.microsoft.com/office/drawing/2014/main" id="{F7AC0852-A946-4E34-825A-1257813D8042}"/>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backgroundRemoval t="2399" b="100000" l="919" r="100000">
                        <a14:foregroundMark x1="11947" y1="46981" x2="11947" y2="46981"/>
                        <a14:foregroundMark x1="14954" y1="41274" x2="14954" y2="41274"/>
                        <a14:foregroundMark x1="71596" y1="34326" x2="71596" y2="34326"/>
                        <a14:foregroundMark x1="51378" y1="76923" x2="51378" y2="76923"/>
                        <a14:foregroundMark x1="50961" y1="81472" x2="50961" y2="81472"/>
                        <a14:foregroundMark x1="36591" y1="83457" x2="36591" y2="83457"/>
                        <a14:foregroundMark x1="33584" y1="85277" x2="33584" y2="85277"/>
                        <a14:foregroundMark x1="63659" y1="41191" x2="63659" y2="41191"/>
                        <a14:foregroundMark x1="40267" y1="83292" x2="40267" y2="83292"/>
                        <a14:foregroundMark x1="33584" y1="86022" x2="33584" y2="86022"/>
                        <a14:foregroundMark x1="78279" y1="87593" x2="78279" y2="87593"/>
                        <a14:foregroundMark x1="79365" y1="89247" x2="79365" y2="89247"/>
                        <a14:foregroundMark x1="84461" y1="93466" x2="84461" y2="93466"/>
                        <a14:foregroundMark x1="86633" y1="95368" x2="86633" y2="95368"/>
                        <a14:foregroundMark x1="96324" y1="93383" x2="96324" y2="93383"/>
                        <a14:foregroundMark x1="94486" y1="95120" x2="94486" y2="95120"/>
                        <a14:foregroundMark x1="72682" y1="75269" x2="72682" y2="75269"/>
                        <a14:foregroundMark x1="54470" y1="74773" x2="54470" y2="74773"/>
                        <a14:foregroundMark x1="89140" y1="83209" x2="89140" y2="83209"/>
                        <a14:foregroundMark x1="89724" y1="81638" x2="89724" y2="81638"/>
                        <a14:foregroundMark x1="91896" y1="85112" x2="91896" y2="85112"/>
                        <a14:foregroundMark x1="91312" y1="87510" x2="91312" y2="87510"/>
                        <a14:foregroundMark x1="55890" y1="35318" x2="55890" y2="35318"/>
                        <a14:foregroundMark x1="94069" y1="91811" x2="94069" y2="91811"/>
                        <a14:foregroundMark x1="93150" y1="89165" x2="93150" y2="89165"/>
                        <a14:foregroundMark x1="91813" y1="89826" x2="91813" y2="89826"/>
                        <a14:foregroundMark x1="88555" y1="88668" x2="88555" y2="88668"/>
                        <a14:foregroundMark x1="87552" y1="85856" x2="87552" y2="85856"/>
                        <a14:foregroundMark x1="89390" y1="89661" x2="89390" y2="89661"/>
                        <a14:foregroundMark x1="90142" y1="91150" x2="90142" y2="91150"/>
                        <a14:foregroundMark x1="89975" y1="89992" x2="89975" y2="89992"/>
                        <a14:foregroundMark x1="87385" y1="89495" x2="87385" y2="89495"/>
                        <a14:foregroundMark x1="87719" y1="92142" x2="87719" y2="92142"/>
                        <a14:foregroundMark x1="88388" y1="91481" x2="88388" y2="91481"/>
                        <a14:foregroundMark x1="91395" y1="91811" x2="91395" y2="91811"/>
                        <a14:foregroundMark x1="89975" y1="92142" x2="89975" y2="92142"/>
                        <a14:foregroundMark x1="85714" y1="85277" x2="85714" y2="85277"/>
                        <a14:foregroundMark x1="88805" y1="92390" x2="88805" y2="92390"/>
                      </a14:backgroundRemoval>
                    </a14:imgEffect>
                  </a14:imgLayer>
                </a14:imgProps>
              </a:ext>
              <a:ext uri="{28A0092B-C50C-407E-A947-70E740481C1C}">
                <a14:useLocalDpi xmlns:a14="http://schemas.microsoft.com/office/drawing/2010/main"/>
              </a:ext>
            </a:extLst>
          </a:blip>
          <a:stretch>
            <a:fillRect/>
          </a:stretch>
        </p:blipFill>
        <p:spPr>
          <a:xfrm>
            <a:off x="3164968" y="1170368"/>
            <a:ext cx="5196715" cy="5248341"/>
          </a:xfrm>
          <a:prstGeom prst="rect">
            <a:avLst/>
          </a:prstGeom>
        </p:spPr>
      </p:pic>
      <p:sp>
        <p:nvSpPr>
          <p:cNvPr id="2" name="Titel 1" descr="Titelplatzhalter für den Titel der Folie">
            <a:extLst>
              <a:ext uri="{FF2B5EF4-FFF2-40B4-BE49-F238E27FC236}">
                <a16:creationId xmlns:a16="http://schemas.microsoft.com/office/drawing/2014/main" id="{AB142CF6-F9D7-4030-9E04-5DE447EBB9CC}"/>
              </a:ext>
            </a:extLst>
          </p:cNvPr>
          <p:cNvSpPr>
            <a:spLocks noGrp="1"/>
          </p:cNvSpPr>
          <p:nvPr>
            <p:ph type="title"/>
          </p:nvPr>
        </p:nvSpPr>
        <p:spPr/>
        <p:txBody>
          <a:bodyPr/>
          <a:lstStyle/>
          <a:p>
            <a:r>
              <a:rPr lang="de-DE" dirty="0"/>
              <a:t>Bei der Identifikation der Modellstandorte wurden verschiedene Kriterien berücksichtigt</a:t>
            </a:r>
          </a:p>
        </p:txBody>
      </p:sp>
      <p:sp>
        <p:nvSpPr>
          <p:cNvPr id="30" name="Fußzeilenplatzhalter 3" descr="Thema-/Datumsplatzhalter in der Fußzeile, für das Thema und das Datum der Präsentation.">
            <a:extLst>
              <a:ext uri="{FF2B5EF4-FFF2-40B4-BE49-F238E27FC236}">
                <a16:creationId xmlns:a16="http://schemas.microsoft.com/office/drawing/2014/main" id="{A72A2CF9-E13D-4164-A338-1494AE18207B}"/>
              </a:ext>
            </a:extLst>
          </p:cNvPr>
          <p:cNvSpPr>
            <a:spLocks noGrp="1"/>
          </p:cNvSpPr>
          <p:nvPr>
            <p:ph type="ftr" sz="quarter" idx="10"/>
          </p:nvPr>
        </p:nvSpPr>
        <p:spPr>
          <a:xfrm>
            <a:off x="2053232" y="6600218"/>
            <a:ext cx="8280000" cy="274677"/>
          </a:xfrm>
        </p:spPr>
        <p:txBody>
          <a:bodyPr/>
          <a:lstStyle/>
          <a:p>
            <a:pPr algn="ctr"/>
            <a:r>
              <a:rPr lang="de-DE">
                <a:solidFill>
                  <a:srgbClr val="000000"/>
                </a:solidFill>
              </a:rPr>
              <a:t>November 2023 © Bundesagentur für Arbeit</a:t>
            </a:r>
            <a:endParaRPr lang="de-DE" dirty="0">
              <a:solidFill>
                <a:srgbClr val="000000"/>
              </a:solidFill>
            </a:endParaRPr>
          </a:p>
        </p:txBody>
      </p:sp>
      <p:sp>
        <p:nvSpPr>
          <p:cNvPr id="5" name="Foliennummernplatzhalter 4" descr="Seitenzahlplatzhalter für die Seitenzahl der Folie.">
            <a:extLst>
              <a:ext uri="{FF2B5EF4-FFF2-40B4-BE49-F238E27FC236}">
                <a16:creationId xmlns:a16="http://schemas.microsoft.com/office/drawing/2014/main" id="{AA376E52-188C-41F5-9B17-51A52F15CC3C}"/>
              </a:ext>
            </a:extLst>
          </p:cNvPr>
          <p:cNvSpPr>
            <a:spLocks noGrp="1"/>
          </p:cNvSpPr>
          <p:nvPr>
            <p:ph type="sldNum" sz="quarter" idx="11"/>
          </p:nvPr>
        </p:nvSpPr>
        <p:spPr/>
        <p:txBody>
          <a:bodyPr/>
          <a:lstStyle/>
          <a:p>
            <a:r>
              <a:rPr lang="de-DE" dirty="0"/>
              <a:t>Seite </a:t>
            </a:r>
            <a:fld id="{A8946A1F-0169-4AB6-AEFC-44545780F863}" type="slidenum">
              <a:rPr lang="de-DE" smtClean="0"/>
              <a:pPr/>
              <a:t>7</a:t>
            </a:fld>
            <a:endParaRPr lang="de-DE" dirty="0"/>
          </a:p>
        </p:txBody>
      </p:sp>
      <p:sp>
        <p:nvSpPr>
          <p:cNvPr id="7" name="Rechteck 6">
            <a:extLst>
              <a:ext uri="{FF2B5EF4-FFF2-40B4-BE49-F238E27FC236}">
                <a16:creationId xmlns:a16="http://schemas.microsoft.com/office/drawing/2014/main" id="{B96E9CB3-5DBB-4BA6-A8CF-84FE5912BEC6}"/>
              </a:ext>
            </a:extLst>
          </p:cNvPr>
          <p:cNvSpPr/>
          <p:nvPr/>
        </p:nvSpPr>
        <p:spPr>
          <a:xfrm>
            <a:off x="454641" y="1136692"/>
            <a:ext cx="11540134" cy="5220146"/>
          </a:xfrm>
          <a:prstGeom prst="rect">
            <a:avLst/>
          </a:prstGeom>
          <a:solidFill>
            <a:schemeClr val="bg1">
              <a:lumMod val="95000"/>
              <a:alpha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6000"/>
              </a:lnSpc>
              <a:spcBef>
                <a:spcPts val="500"/>
              </a:spcBef>
              <a:spcAft>
                <a:spcPts val="500"/>
              </a:spcAft>
            </a:pPr>
            <a:endParaRPr lang="de-DE" sz="1800" dirty="0">
              <a:solidFill>
                <a:schemeClr val="tx1"/>
              </a:solidFill>
              <a:latin typeface="Arial" panose="020B0604020202020204" pitchFamily="34" charset="0"/>
              <a:cs typeface="Times New Roman" panose="02020603050405020304" pitchFamily="18" charset="0"/>
            </a:endParaRPr>
          </a:p>
        </p:txBody>
      </p:sp>
      <p:sp>
        <p:nvSpPr>
          <p:cNvPr id="9" name="Inhaltsplatzhalter 2">
            <a:extLst>
              <a:ext uri="{FF2B5EF4-FFF2-40B4-BE49-F238E27FC236}">
                <a16:creationId xmlns:a16="http://schemas.microsoft.com/office/drawing/2014/main" id="{5E8FC0A3-0663-49A6-9EA1-E9A39328B208}"/>
              </a:ext>
            </a:extLst>
          </p:cNvPr>
          <p:cNvSpPr>
            <a:spLocks noGrp="1"/>
          </p:cNvSpPr>
          <p:nvPr>
            <p:ph idx="1"/>
          </p:nvPr>
        </p:nvSpPr>
        <p:spPr>
          <a:xfrm>
            <a:off x="590400" y="1198563"/>
            <a:ext cx="11217425" cy="5220146"/>
          </a:xfrm>
        </p:spPr>
        <p:txBody>
          <a:bodyPr/>
          <a:lstStyle/>
          <a:p>
            <a:pPr>
              <a:buClrTx/>
              <a:buFont typeface="Arial" panose="020B0604020202020204" pitchFamily="34" charset="0"/>
              <a:buChar char="•"/>
            </a:pPr>
            <a:r>
              <a:rPr lang="de-DE" b="1" dirty="0"/>
              <a:t>Anzahl EU-Bürgerinnen und Bürger </a:t>
            </a:r>
            <a:r>
              <a:rPr lang="de-DE" dirty="0"/>
              <a:t>/ Anzahl EU-Bürgerinnen und Bürger </a:t>
            </a:r>
            <a:r>
              <a:rPr lang="de-DE" dirty="0" err="1"/>
              <a:t>Alos</a:t>
            </a:r>
            <a:endParaRPr lang="de-DE" dirty="0"/>
          </a:p>
          <a:p>
            <a:pPr>
              <a:buClrTx/>
              <a:buFont typeface="Arial" panose="020B0604020202020204" pitchFamily="34" charset="0"/>
              <a:buChar char="•"/>
            </a:pPr>
            <a:r>
              <a:rPr lang="de-DE" dirty="0"/>
              <a:t>Standorte die bereits </a:t>
            </a:r>
            <a:r>
              <a:rPr lang="de-DE" b="1" dirty="0"/>
              <a:t>Angebote für EU-Bürgerinnen und Bürger </a:t>
            </a:r>
            <a:r>
              <a:rPr lang="de-DE" dirty="0"/>
              <a:t>bereithalten</a:t>
            </a:r>
          </a:p>
          <a:p>
            <a:pPr>
              <a:buClrTx/>
              <a:buFont typeface="Arial" panose="020B0604020202020204" pitchFamily="34" charset="0"/>
              <a:buChar char="•"/>
            </a:pPr>
            <a:r>
              <a:rPr lang="de-DE" b="1" dirty="0"/>
              <a:t>Statistische Auffälligkeiten</a:t>
            </a:r>
            <a:r>
              <a:rPr lang="de-DE" baseline="30000" dirty="0"/>
              <a:t>*</a:t>
            </a:r>
          </a:p>
          <a:p>
            <a:pPr>
              <a:buClrTx/>
              <a:buFont typeface="Arial" panose="020B0604020202020204" pitchFamily="34" charset="0"/>
              <a:buChar char="•"/>
            </a:pPr>
            <a:r>
              <a:rPr lang="de-DE" dirty="0"/>
              <a:t>Aus Gründen der besseren Datenkonsistenz </a:t>
            </a:r>
            <a:r>
              <a:rPr lang="de-DE" b="1" dirty="0"/>
              <a:t>nur </a:t>
            </a:r>
            <a:r>
              <a:rPr lang="de-DE" b="1" dirty="0" err="1"/>
              <a:t>gE</a:t>
            </a:r>
            <a:r>
              <a:rPr lang="de-DE" b="1" dirty="0"/>
              <a:t> im SGB II</a:t>
            </a:r>
          </a:p>
          <a:p>
            <a:pPr>
              <a:buClrTx/>
              <a:buFont typeface="Arial" panose="020B0604020202020204" pitchFamily="34" charset="0"/>
              <a:buChar char="•"/>
            </a:pPr>
            <a:r>
              <a:rPr lang="de-DE" b="1" dirty="0"/>
              <a:t>Geographische Verteilung </a:t>
            </a:r>
            <a:r>
              <a:rPr lang="de-DE" dirty="0"/>
              <a:t>(Nord/Süd, West/Ost)</a:t>
            </a:r>
          </a:p>
          <a:p>
            <a:pPr>
              <a:buClrTx/>
              <a:buFont typeface="Arial" panose="020B0604020202020204" pitchFamily="34" charset="0"/>
              <a:buChar char="•"/>
            </a:pPr>
            <a:r>
              <a:rPr lang="de-DE" b="1" dirty="0"/>
              <a:t>Freiwillige Teilnahme </a:t>
            </a:r>
            <a:r>
              <a:rPr lang="de-DE" dirty="0"/>
              <a:t>der Modellstandorte</a:t>
            </a:r>
          </a:p>
          <a:p>
            <a:pPr>
              <a:buClrTx/>
              <a:buFont typeface="Arial" panose="020B0604020202020204" pitchFamily="34" charset="0"/>
              <a:buChar char="•"/>
            </a:pPr>
            <a:endParaRPr lang="de-DE" dirty="0"/>
          </a:p>
          <a:p>
            <a:pPr>
              <a:buClrTx/>
              <a:buFont typeface="Arial" panose="020B0604020202020204" pitchFamily="34" charset="0"/>
              <a:buChar char="•"/>
            </a:pPr>
            <a:r>
              <a:rPr lang="de-DE" dirty="0"/>
              <a:t>Aufgrund der Auswertung der demographischen Daten wurde deutlich, dass alle Regionen mit </a:t>
            </a:r>
            <a:r>
              <a:rPr lang="de-DE" b="1" dirty="0"/>
              <a:t>hohen Zahlen an (arbeitslosen) EU-Bürgerinnen und Bürgern Metropolregionen </a:t>
            </a:r>
            <a:r>
              <a:rPr lang="de-DE" dirty="0"/>
              <a:t>liegen</a:t>
            </a:r>
          </a:p>
          <a:p>
            <a:pPr>
              <a:buClrTx/>
              <a:buFont typeface="Arial" panose="020B0604020202020204" pitchFamily="34" charset="0"/>
              <a:buChar char="•"/>
            </a:pPr>
            <a:endParaRPr lang="de-DE" dirty="0"/>
          </a:p>
          <a:p>
            <a:pPr>
              <a:buClrTx/>
              <a:buFont typeface="Arial" panose="020B0604020202020204" pitchFamily="34" charset="0"/>
              <a:buChar char="•"/>
            </a:pPr>
            <a:r>
              <a:rPr lang="de-DE" dirty="0"/>
              <a:t>Zudem gibt es ein deutliches </a:t>
            </a:r>
            <a:r>
              <a:rPr lang="de-DE" b="1" dirty="0"/>
              <a:t>Süd-Nord- bzw. West-Ost-Gefälle </a:t>
            </a:r>
            <a:r>
              <a:rPr lang="de-DE" dirty="0"/>
              <a:t>in den statistischen Daten</a:t>
            </a:r>
          </a:p>
          <a:p>
            <a:pPr>
              <a:buClrTx/>
              <a:buFont typeface="Arial" panose="020B0604020202020204" pitchFamily="34" charset="0"/>
              <a:buChar char="•"/>
            </a:pPr>
            <a:endParaRPr lang="de-DE" b="1" dirty="0">
              <a:cs typeface="Times New Roman" panose="02020603050405020304" pitchFamily="18" charset="0"/>
            </a:endParaRPr>
          </a:p>
          <a:p>
            <a:endParaRPr lang="de-DE" dirty="0"/>
          </a:p>
        </p:txBody>
      </p:sp>
      <p:sp>
        <p:nvSpPr>
          <p:cNvPr id="8" name="Textfeld 7">
            <a:extLst>
              <a:ext uri="{FF2B5EF4-FFF2-40B4-BE49-F238E27FC236}">
                <a16:creationId xmlns:a16="http://schemas.microsoft.com/office/drawing/2014/main" id="{FECF522A-E0F3-4A2A-8EE2-2FE3ACD3B60E}"/>
              </a:ext>
            </a:extLst>
          </p:cNvPr>
          <p:cNvSpPr txBox="1"/>
          <p:nvPr/>
        </p:nvSpPr>
        <p:spPr>
          <a:xfrm>
            <a:off x="590400" y="5879784"/>
            <a:ext cx="9348315" cy="477054"/>
          </a:xfrm>
          <a:prstGeom prst="rect">
            <a:avLst/>
          </a:prstGeom>
          <a:noFill/>
        </p:spPr>
        <p:txBody>
          <a:bodyPr wrap="square" rtlCol="0">
            <a:spAutoFit/>
          </a:bodyPr>
          <a:lstStyle/>
          <a:p>
            <a:pPr algn="l"/>
            <a:r>
              <a:rPr lang="de-DE" sz="1400" baseline="30000" dirty="0"/>
              <a:t>*</a:t>
            </a:r>
            <a:r>
              <a:rPr lang="de-DE" sz="1400" dirty="0"/>
              <a:t> </a:t>
            </a:r>
            <a:r>
              <a:rPr lang="de-DE" sz="1100" dirty="0"/>
              <a:t>Durch das IAB wurden statistische Auffälligkeiten als Kriterium mit in die Überlegungen einbezogen, wie z.B. wohlhabende Regionen mit gutem Arbeitsmarkt, die trotzdem einen überdurchschnittlichen Anteil an EU-Bürger*innen </a:t>
            </a:r>
            <a:r>
              <a:rPr lang="de-DE" sz="1100" dirty="0" err="1"/>
              <a:t>alos</a:t>
            </a:r>
            <a:r>
              <a:rPr lang="de-DE" sz="1100" dirty="0"/>
              <a:t> haben (wie z.B. Erlangen oder München)</a:t>
            </a:r>
          </a:p>
        </p:txBody>
      </p:sp>
    </p:spTree>
    <p:extLst>
      <p:ext uri="{BB962C8B-B14F-4D97-AF65-F5344CB8AC3E}">
        <p14:creationId xmlns:p14="http://schemas.microsoft.com/office/powerpoint/2010/main" val="3835778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18">
            <a:extLst>
              <a:ext uri="{FF2B5EF4-FFF2-40B4-BE49-F238E27FC236}">
                <a16:creationId xmlns:a16="http://schemas.microsoft.com/office/drawing/2014/main" id="{5629C899-D3A7-4B1C-B89B-C39A60FBCB5C}"/>
              </a:ext>
            </a:extLst>
          </p:cNvPr>
          <p:cNvSpPr>
            <a:spLocks noChangeArrowheads="1"/>
          </p:cNvSpPr>
          <p:nvPr/>
        </p:nvSpPr>
        <p:spPr bwMode="gray">
          <a:xfrm>
            <a:off x="590399" y="1686966"/>
            <a:ext cx="6947826" cy="3511055"/>
          </a:xfrm>
          <a:prstGeom prst="rect">
            <a:avLst/>
          </a:prstGeom>
          <a:solidFill>
            <a:srgbClr val="F2F2F2">
              <a:alpha val="60000"/>
            </a:srgbClr>
          </a:solidFill>
          <a:ln w="12700">
            <a:solidFill>
              <a:srgbClr val="FFFFFF"/>
            </a:solidFill>
            <a:miter lim="800000"/>
            <a:headEnd/>
            <a:tailEnd/>
          </a:ln>
          <a:effectLst>
            <a:outerShdw blurRad="50800" dist="38100" dir="2700000" algn="tl" rotWithShape="0">
              <a:prstClr val="black">
                <a:alpha val="40000"/>
              </a:prstClr>
            </a:outerShdw>
          </a:effectLst>
        </p:spPr>
        <p:txBody>
          <a:bodyPr anchor="ctr"/>
          <a:lstStyle/>
          <a:p>
            <a:pPr marL="654300" indent="-457200">
              <a:buFont typeface="Arial" panose="020B0604020202020204" pitchFamily="34" charset="0"/>
              <a:buChar char="•"/>
            </a:pPr>
            <a:r>
              <a:rPr lang="de-DE" sz="1800" dirty="0"/>
              <a:t>Stadt Dortmund/ AA Dortmund/JC Dortmund/ </a:t>
            </a:r>
            <a:r>
              <a:rPr lang="de-DE" sz="1800" dirty="0" err="1"/>
              <a:t>BBiE</a:t>
            </a:r>
            <a:r>
              <a:rPr lang="de-DE" sz="1800" dirty="0"/>
              <a:t>-Verbund </a:t>
            </a:r>
          </a:p>
          <a:p>
            <a:pPr marL="197100"/>
            <a:endParaRPr lang="de-DE" sz="1800" dirty="0"/>
          </a:p>
          <a:p>
            <a:pPr marL="654300" indent="-457200">
              <a:buFont typeface="Arial" panose="020B0604020202020204" pitchFamily="34" charset="0"/>
              <a:buChar char="•"/>
            </a:pPr>
            <a:r>
              <a:rPr lang="de-DE" sz="1800" dirty="0"/>
              <a:t>Stadt Frankfurt/ AA Frankfurt Main/JC Frankfurt Main</a:t>
            </a:r>
          </a:p>
          <a:p>
            <a:pPr marL="654300" indent="-457200">
              <a:buFont typeface="Arial" panose="020B0604020202020204" pitchFamily="34" charset="0"/>
              <a:buChar char="•"/>
            </a:pPr>
            <a:endParaRPr lang="de-DE" sz="1800" dirty="0"/>
          </a:p>
          <a:p>
            <a:pPr marL="654300" indent="-457200">
              <a:buFont typeface="Arial" panose="020B0604020202020204" pitchFamily="34" charset="0"/>
              <a:buChar char="•"/>
            </a:pPr>
            <a:r>
              <a:rPr lang="de-DE" sz="1800" dirty="0"/>
              <a:t>Stadt Hamburg/ AA Hamburg/JC </a:t>
            </a:r>
            <a:r>
              <a:rPr lang="de-DE" sz="1800" dirty="0" err="1"/>
              <a:t>team.arbeit.hamburg</a:t>
            </a:r>
            <a:endParaRPr lang="de-DE" sz="1800" dirty="0"/>
          </a:p>
          <a:p>
            <a:pPr marL="197100"/>
            <a:endParaRPr lang="de-DE" sz="1800" dirty="0"/>
          </a:p>
          <a:p>
            <a:pPr marL="654300" indent="-457200">
              <a:buFont typeface="Arial" panose="020B0604020202020204" pitchFamily="34" charset="0"/>
              <a:buChar char="•"/>
            </a:pPr>
            <a:r>
              <a:rPr lang="de-DE" sz="1800" dirty="0"/>
              <a:t>Stadt Mannheim/ AA Mannheim/JC Mannheim</a:t>
            </a:r>
          </a:p>
          <a:p>
            <a:pPr marL="654300" indent="-457200">
              <a:buFont typeface="Arial" panose="020B0604020202020204" pitchFamily="34" charset="0"/>
              <a:buChar char="•"/>
            </a:pPr>
            <a:endParaRPr lang="de-DE" sz="1800" dirty="0"/>
          </a:p>
          <a:p>
            <a:pPr marL="654050" indent="-457200">
              <a:buFont typeface="Arial" panose="020B0604020202020204" pitchFamily="34" charset="0"/>
              <a:buChar char="•"/>
            </a:pPr>
            <a:r>
              <a:rPr lang="de-DE" sz="1800" dirty="0"/>
              <a:t>Stadt München/ AA München/JC München</a:t>
            </a:r>
          </a:p>
        </p:txBody>
      </p:sp>
      <p:sp>
        <p:nvSpPr>
          <p:cNvPr id="2" name="Titel 1"/>
          <p:cNvSpPr>
            <a:spLocks noGrp="1"/>
          </p:cNvSpPr>
          <p:nvPr>
            <p:ph type="title"/>
          </p:nvPr>
        </p:nvSpPr>
        <p:spPr/>
        <p:txBody>
          <a:bodyPr/>
          <a:lstStyle/>
          <a:p>
            <a:r>
              <a:rPr lang="de-DE" dirty="0">
                <a:solidFill>
                  <a:schemeClr val="tx1"/>
                </a:solidFill>
              </a:rPr>
              <a:t>Die fünf teilnehmenden Modellstandorte</a:t>
            </a:r>
            <a:endParaRPr lang="de-DE" dirty="0"/>
          </a:p>
        </p:txBody>
      </p:sp>
      <p:sp>
        <p:nvSpPr>
          <p:cNvPr id="3" name="Foliennummernplatzhalter 2"/>
          <p:cNvSpPr>
            <a:spLocks noGrp="1"/>
          </p:cNvSpPr>
          <p:nvPr>
            <p:ph type="sldNum" sz="quarter" idx="12"/>
          </p:nvPr>
        </p:nvSpPr>
        <p:spPr/>
        <p:txBody>
          <a:bodyPr/>
          <a:lstStyle/>
          <a:p>
            <a:fld id="{8B66C44D-A671-42A6-B8BB-12094D27865C}" type="slidenum">
              <a:rPr lang="de-DE" smtClean="0"/>
              <a:t>8</a:t>
            </a:fld>
            <a:endParaRPr lang="de-DE"/>
          </a:p>
        </p:txBody>
      </p:sp>
      <p:sp>
        <p:nvSpPr>
          <p:cNvPr id="29" name="Fußzeilenplatzhalter 3" descr="Thema-/Datumsplatzhalter in der Fußzeile, für das Thema und das Datum der Präsentation.">
            <a:extLst>
              <a:ext uri="{FF2B5EF4-FFF2-40B4-BE49-F238E27FC236}">
                <a16:creationId xmlns:a16="http://schemas.microsoft.com/office/drawing/2014/main" id="{A72A2CF9-E13D-4164-A338-1494AE18207B}"/>
              </a:ext>
            </a:extLst>
          </p:cNvPr>
          <p:cNvSpPr>
            <a:spLocks noGrp="1"/>
          </p:cNvSpPr>
          <p:nvPr>
            <p:ph type="ftr" sz="quarter" idx="10"/>
          </p:nvPr>
        </p:nvSpPr>
        <p:spPr>
          <a:xfrm>
            <a:off x="2029936" y="6627113"/>
            <a:ext cx="7920001" cy="274677"/>
          </a:xfrm>
        </p:spPr>
        <p:txBody>
          <a:bodyPr/>
          <a:lstStyle/>
          <a:p>
            <a:pPr algn="ctr"/>
            <a:r>
              <a:rPr lang="de-DE" sz="900" dirty="0">
                <a:solidFill>
                  <a:srgbClr val="000000"/>
                </a:solidFill>
              </a:rPr>
              <a:t>November 2023 © Bundesagentur für Arbeit</a:t>
            </a:r>
          </a:p>
        </p:txBody>
      </p:sp>
      <p:pic>
        <p:nvPicPr>
          <p:cNvPr id="9" name="Grafik 8">
            <a:extLst>
              <a:ext uri="{FF2B5EF4-FFF2-40B4-BE49-F238E27FC236}">
                <a16:creationId xmlns:a16="http://schemas.microsoft.com/office/drawing/2014/main" id="{86550BDB-76BF-4B5A-A9F8-E198F23171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8081" y="1288355"/>
            <a:ext cx="4039919" cy="5001804"/>
          </a:xfrm>
          <a:prstGeom prst="rect">
            <a:avLst/>
          </a:prstGeom>
        </p:spPr>
      </p:pic>
    </p:spTree>
    <p:extLst>
      <p:ext uri="{BB962C8B-B14F-4D97-AF65-F5344CB8AC3E}">
        <p14:creationId xmlns:p14="http://schemas.microsoft.com/office/powerpoint/2010/main" val="1720492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1832E9-2354-4CF7-B3AF-82833365AE95}"/>
              </a:ext>
            </a:extLst>
          </p:cNvPr>
          <p:cNvSpPr>
            <a:spLocks noGrp="1"/>
          </p:cNvSpPr>
          <p:nvPr>
            <p:ph type="title"/>
          </p:nvPr>
        </p:nvSpPr>
        <p:spPr/>
        <p:txBody>
          <a:bodyPr/>
          <a:lstStyle/>
          <a:p>
            <a:r>
              <a:rPr lang="de-DE" dirty="0"/>
              <a:t>Die Vorhaben werden bereits sehr heterogen in den Modellstandorten umgesetzt</a:t>
            </a:r>
          </a:p>
        </p:txBody>
      </p:sp>
      <p:sp>
        <p:nvSpPr>
          <p:cNvPr id="4" name="Foliennummernplatzhalter 3">
            <a:extLst>
              <a:ext uri="{FF2B5EF4-FFF2-40B4-BE49-F238E27FC236}">
                <a16:creationId xmlns:a16="http://schemas.microsoft.com/office/drawing/2014/main" id="{62C101DB-F8B7-4DBB-BB60-1742A7F78378}"/>
              </a:ext>
            </a:extLst>
          </p:cNvPr>
          <p:cNvSpPr>
            <a:spLocks noGrp="1"/>
          </p:cNvSpPr>
          <p:nvPr>
            <p:ph type="sldNum" sz="quarter" idx="12"/>
          </p:nvPr>
        </p:nvSpPr>
        <p:spPr/>
        <p:txBody>
          <a:bodyPr/>
          <a:lstStyle/>
          <a:p>
            <a:fld id="{8B66C44D-A671-42A6-B8BB-12094D27865C}" type="slidenum">
              <a:rPr lang="de-DE" smtClean="0"/>
              <a:t>9</a:t>
            </a:fld>
            <a:endParaRPr lang="de-DE"/>
          </a:p>
        </p:txBody>
      </p:sp>
      <p:graphicFrame>
        <p:nvGraphicFramePr>
          <p:cNvPr id="10" name="Tabelle 9">
            <a:extLst>
              <a:ext uri="{FF2B5EF4-FFF2-40B4-BE49-F238E27FC236}">
                <a16:creationId xmlns:a16="http://schemas.microsoft.com/office/drawing/2014/main" id="{7808C997-2656-434F-B968-218E1E73DAA6}"/>
              </a:ext>
            </a:extLst>
          </p:cNvPr>
          <p:cNvGraphicFramePr>
            <a:graphicFrameLocks noGrp="1"/>
          </p:cNvGraphicFramePr>
          <p:nvPr>
            <p:extLst>
              <p:ext uri="{D42A27DB-BD31-4B8C-83A1-F6EECF244321}">
                <p14:modId xmlns:p14="http://schemas.microsoft.com/office/powerpoint/2010/main" val="3145509411"/>
              </p:ext>
            </p:extLst>
          </p:nvPr>
        </p:nvGraphicFramePr>
        <p:xfrm>
          <a:off x="590399" y="1176941"/>
          <a:ext cx="11396420" cy="5412044"/>
        </p:xfrm>
        <a:graphic>
          <a:graphicData uri="http://schemas.openxmlformats.org/drawingml/2006/table">
            <a:tbl>
              <a:tblPr firstRow="1" bandRow="1">
                <a:tableStyleId>{00A15C55-8517-42AA-B614-E9B94910E393}</a:tableStyleId>
              </a:tblPr>
              <a:tblGrid>
                <a:gridCol w="5698210">
                  <a:extLst>
                    <a:ext uri="{9D8B030D-6E8A-4147-A177-3AD203B41FA5}">
                      <a16:colId xmlns:a16="http://schemas.microsoft.com/office/drawing/2014/main" val="3597513582"/>
                    </a:ext>
                  </a:extLst>
                </a:gridCol>
                <a:gridCol w="5698210">
                  <a:extLst>
                    <a:ext uri="{9D8B030D-6E8A-4147-A177-3AD203B41FA5}">
                      <a16:colId xmlns:a16="http://schemas.microsoft.com/office/drawing/2014/main" val="3493658409"/>
                    </a:ext>
                  </a:extLst>
                </a:gridCol>
              </a:tblGrid>
              <a:tr h="520004">
                <a:tc>
                  <a:txBody>
                    <a:bodyPr/>
                    <a:lstStyle/>
                    <a:p>
                      <a:r>
                        <a:rPr lang="de-DE" dirty="0"/>
                        <a:t>Bereits umgesetzte Vorhaben:</a:t>
                      </a:r>
                    </a:p>
                  </a:txBody>
                  <a:tcPr/>
                </a:tc>
                <a:tc>
                  <a:txBody>
                    <a:bodyPr/>
                    <a:lstStyle/>
                    <a:p>
                      <a:endParaRPr lang="de-DE" dirty="0"/>
                    </a:p>
                  </a:txBody>
                  <a:tcPr/>
                </a:tc>
                <a:extLst>
                  <a:ext uri="{0D108BD9-81ED-4DB2-BD59-A6C34878D82A}">
                    <a16:rowId xmlns:a16="http://schemas.microsoft.com/office/drawing/2014/main" val="1538558234"/>
                  </a:ext>
                </a:extLst>
              </a:tr>
              <a:tr h="4732708">
                <a:tc>
                  <a:txBody>
                    <a:bodyPr/>
                    <a:lstStyle/>
                    <a:p>
                      <a:pPr marL="342900" indent="-342900" algn="l">
                        <a:lnSpc>
                          <a:spcPct val="150000"/>
                        </a:lnSpc>
                        <a:buFont typeface="Arial" panose="020B0604020202020204" pitchFamily="34" charset="0"/>
                        <a:buChar char="•"/>
                      </a:pPr>
                      <a:r>
                        <a:rPr lang="de-DE" sz="1800" dirty="0"/>
                        <a:t>Welcome Center </a:t>
                      </a:r>
                    </a:p>
                    <a:p>
                      <a:pPr marL="342900" indent="-342900">
                        <a:lnSpc>
                          <a:spcPct val="150000"/>
                        </a:lnSpc>
                        <a:buFont typeface="Arial" panose="020B0604020202020204" pitchFamily="34" charset="0"/>
                        <a:buChar char="•"/>
                      </a:pPr>
                      <a:r>
                        <a:rPr lang="de-DE" sz="1800" dirty="0"/>
                        <a:t>Arbeitsvermittlung und Leistungssachbearbeitung aus einer Hand</a:t>
                      </a:r>
                    </a:p>
                    <a:p>
                      <a:pPr marL="342900" indent="-342900">
                        <a:lnSpc>
                          <a:spcPct val="150000"/>
                        </a:lnSpc>
                        <a:buFont typeface="Arial" panose="020B0604020202020204" pitchFamily="34" charset="0"/>
                        <a:buChar char="•"/>
                      </a:pPr>
                      <a:r>
                        <a:rPr lang="de-DE" sz="1800" dirty="0"/>
                        <a:t>Muttersprachliche Beratungsangebote</a:t>
                      </a:r>
                    </a:p>
                    <a:p>
                      <a:pPr marL="342900" indent="-342900">
                        <a:lnSpc>
                          <a:spcPct val="150000"/>
                        </a:lnSpc>
                        <a:buFont typeface="Arial" panose="020B0604020202020204" pitchFamily="34" charset="0"/>
                        <a:buChar char="•"/>
                      </a:pPr>
                      <a:r>
                        <a:rPr lang="de-DE" sz="1800" dirty="0"/>
                        <a:t>Rechtsübergreifende Arbeitsgruppen</a:t>
                      </a:r>
                    </a:p>
                    <a:p>
                      <a:pPr marL="342900" indent="-342900">
                        <a:lnSpc>
                          <a:spcPct val="150000"/>
                        </a:lnSpc>
                        <a:buFont typeface="Arial" panose="020B0604020202020204" pitchFamily="34" charset="0"/>
                        <a:buChar char="•"/>
                      </a:pPr>
                      <a:r>
                        <a:rPr lang="de-DE" sz="1800" dirty="0"/>
                        <a:t>Zentrale Anlaufstelle Anerkennung</a:t>
                      </a:r>
                    </a:p>
                    <a:p>
                      <a:pPr marL="342900" indent="-342900">
                        <a:lnSpc>
                          <a:spcPct val="150000"/>
                        </a:lnSpc>
                        <a:buFont typeface="Arial" panose="020B0604020202020204" pitchFamily="34" charset="0"/>
                        <a:buChar char="•"/>
                      </a:pPr>
                      <a:r>
                        <a:rPr lang="de-DE" sz="1800" dirty="0"/>
                        <a:t>Newcomer Service </a:t>
                      </a:r>
                    </a:p>
                    <a:p>
                      <a:pPr marL="342900" indent="-342900">
                        <a:lnSpc>
                          <a:spcPct val="150000"/>
                        </a:lnSpc>
                        <a:buFont typeface="Arial" panose="020B0604020202020204" pitchFamily="34" charset="0"/>
                        <a:buChar char="•"/>
                      </a:pPr>
                      <a:r>
                        <a:rPr lang="de-DE" sz="1800" dirty="0"/>
                        <a:t>Eingangszone für Unionsbürgerinnen und -bürger</a:t>
                      </a:r>
                    </a:p>
                    <a:p>
                      <a:pPr marL="342900" indent="-342900">
                        <a:lnSpc>
                          <a:spcPct val="150000"/>
                        </a:lnSpc>
                        <a:buFont typeface="Arial" panose="020B0604020202020204" pitchFamily="34" charset="0"/>
                        <a:buChar char="•"/>
                      </a:pPr>
                      <a:r>
                        <a:rPr lang="de-DE" sz="1800" dirty="0"/>
                        <a:t>Externe Beratungsstelle für Neuzugewanderte</a:t>
                      </a:r>
                    </a:p>
                    <a:p>
                      <a:pPr marL="342900" indent="-342900">
                        <a:lnSpc>
                          <a:spcPct val="150000"/>
                        </a:lnSpc>
                        <a:buFont typeface="Arial" panose="020B0604020202020204" pitchFamily="34" charset="0"/>
                        <a:buChar char="•"/>
                      </a:pPr>
                      <a:r>
                        <a:rPr lang="de-DE" sz="1800" dirty="0"/>
                        <a:t>Niederschwelliges Beratungscafé</a:t>
                      </a:r>
                    </a:p>
                    <a:p>
                      <a:pPr marL="342900" indent="-342900">
                        <a:lnSpc>
                          <a:spcPct val="150000"/>
                        </a:lnSpc>
                        <a:buFont typeface="Arial" panose="020B0604020202020204" pitchFamily="34" charset="0"/>
                        <a:buChar char="•"/>
                      </a:pPr>
                      <a:r>
                        <a:rPr lang="de-DE" sz="1800" dirty="0"/>
                        <a:t>Aufsuchende Beratung und Streetwork</a:t>
                      </a:r>
                    </a:p>
                    <a:p>
                      <a:endParaRPr lang="de-DE" dirty="0"/>
                    </a:p>
                  </a:txBody>
                  <a:tcPr/>
                </a:tc>
                <a:tc>
                  <a:txBody>
                    <a:bodyPr/>
                    <a:lstStyle/>
                    <a:p>
                      <a:pPr marL="342900" indent="-342900">
                        <a:lnSpc>
                          <a:spcPct val="150000"/>
                        </a:lnSpc>
                        <a:buFont typeface="Arial" panose="020B0604020202020204" pitchFamily="34" charset="0"/>
                        <a:buChar char="•"/>
                      </a:pPr>
                      <a:r>
                        <a:rPr lang="de-DE" sz="1800" dirty="0"/>
                        <a:t>Gemeinsame Anlaufstelle von AA, JC, Kommune und Netzwerkpartnerinnen und -partnern</a:t>
                      </a:r>
                    </a:p>
                    <a:p>
                      <a:pPr marL="342900" indent="-342900">
                        <a:lnSpc>
                          <a:spcPct val="150000"/>
                        </a:lnSpc>
                        <a:buFont typeface="Arial" panose="020B0604020202020204" pitchFamily="34" charset="0"/>
                        <a:buChar char="•"/>
                      </a:pPr>
                      <a:r>
                        <a:rPr lang="de-DE" sz="1800" dirty="0"/>
                        <a:t>Spezielle Schulungen der Mitarbeitenden</a:t>
                      </a:r>
                    </a:p>
                    <a:p>
                      <a:pPr marL="342900" indent="-342900">
                        <a:lnSpc>
                          <a:spcPct val="150000"/>
                        </a:lnSpc>
                        <a:buFont typeface="Arial" panose="020B0604020202020204" pitchFamily="34" charset="0"/>
                        <a:buChar char="•"/>
                      </a:pPr>
                      <a:r>
                        <a:rPr lang="de-DE" sz="1800" dirty="0"/>
                        <a:t>Informationsveranstaltungen für Personen die sich noch nicht im Kundenbestand von AA/ JC befinden</a:t>
                      </a:r>
                    </a:p>
                    <a:p>
                      <a:pPr marL="342900" indent="-342900">
                        <a:lnSpc>
                          <a:spcPct val="150000"/>
                        </a:lnSpc>
                        <a:buFont typeface="Arial" panose="020B0604020202020204" pitchFamily="34" charset="0"/>
                        <a:buChar char="•"/>
                      </a:pPr>
                      <a:r>
                        <a:rPr lang="de-DE" sz="1800" dirty="0"/>
                        <a:t>Einrichtung einer neuen gemeinsamen „Registrierungs- und Beratungsstelle“ für AA und JC</a:t>
                      </a:r>
                    </a:p>
                    <a:p>
                      <a:pPr marL="342900" indent="-342900">
                        <a:lnSpc>
                          <a:spcPct val="150000"/>
                        </a:lnSpc>
                        <a:buFont typeface="Arial" panose="020B0604020202020204" pitchFamily="34" charset="0"/>
                        <a:buChar char="•"/>
                      </a:pPr>
                      <a:r>
                        <a:rPr lang="de-DE" sz="1800" dirty="0"/>
                        <a:t>Beratungsstelle im Stadtteil, in dem die einreisenden EU2-Bürgerinnen und EU2-Bürger überwiegend wohnen</a:t>
                      </a:r>
                    </a:p>
                    <a:p>
                      <a:endParaRPr lang="de-DE" dirty="0"/>
                    </a:p>
                  </a:txBody>
                  <a:tcPr/>
                </a:tc>
                <a:extLst>
                  <a:ext uri="{0D108BD9-81ED-4DB2-BD59-A6C34878D82A}">
                    <a16:rowId xmlns:a16="http://schemas.microsoft.com/office/drawing/2014/main" val="2728797159"/>
                  </a:ext>
                </a:extLst>
              </a:tr>
            </a:tbl>
          </a:graphicData>
        </a:graphic>
      </p:graphicFrame>
      <p:sp>
        <p:nvSpPr>
          <p:cNvPr id="5" name="Fußzeilenplatzhalter 4">
            <a:extLst>
              <a:ext uri="{FF2B5EF4-FFF2-40B4-BE49-F238E27FC236}">
                <a16:creationId xmlns:a16="http://schemas.microsoft.com/office/drawing/2014/main" id="{4525EA5A-707F-4B2A-9192-E331145E7B44}"/>
              </a:ext>
            </a:extLst>
          </p:cNvPr>
          <p:cNvSpPr>
            <a:spLocks noGrp="1"/>
          </p:cNvSpPr>
          <p:nvPr>
            <p:ph type="ftr" sz="quarter" idx="11"/>
          </p:nvPr>
        </p:nvSpPr>
        <p:spPr/>
        <p:txBody>
          <a:bodyPr/>
          <a:lstStyle/>
          <a:p>
            <a:pPr algn="ctr"/>
            <a:r>
              <a:rPr lang="de-DE" dirty="0"/>
              <a:t>November 2023 © Bundesagentur für Arbeit</a:t>
            </a:r>
          </a:p>
        </p:txBody>
      </p:sp>
    </p:spTree>
    <p:extLst>
      <p:ext uri="{BB962C8B-B14F-4D97-AF65-F5344CB8AC3E}">
        <p14:creationId xmlns:p14="http://schemas.microsoft.com/office/powerpoint/2010/main" val="38704623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Y_NFSW.OFYxWbthvAbYd2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Y_NFSW.OFYxWbthvAbYd2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_NFSW.OFYxWbthvAbYd2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Y_NFSW.OFYxWbthvAbYd2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bUYjoxDgWdM__Couxu.oH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ORnPFpLPqlUjG3ki_6WB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bUYjoxDgWdM__Couxu.oH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8In_C5_f23W0qW5LoTNmTg"/>
</p:tagLst>
</file>

<file path=ppt/theme/theme1.xml><?xml version="1.0" encoding="utf-8"?>
<a:theme xmlns:a="http://schemas.openxmlformats.org/drawingml/2006/main" name="Standard">
  <a:themeElements>
    <a:clrScheme name="Bundesagentur">
      <a:dk1>
        <a:srgbClr val="000000"/>
      </a:dk1>
      <a:lt1>
        <a:sysClr val="window" lastClr="FFFFFF"/>
      </a:lt1>
      <a:dk2>
        <a:srgbClr val="E2001A"/>
      </a:dk2>
      <a:lt2>
        <a:srgbClr val="D8D8D8"/>
      </a:lt2>
      <a:accent1>
        <a:srgbClr val="E2001A"/>
      </a:accent1>
      <a:accent2>
        <a:srgbClr val="464646"/>
      </a:accent2>
      <a:accent3>
        <a:srgbClr val="FF3B52"/>
      </a:accent3>
      <a:accent4>
        <a:srgbClr val="646464"/>
      </a:accent4>
      <a:accent5>
        <a:srgbClr val="FFA3AE"/>
      </a:accent5>
      <a:accent6>
        <a:srgbClr val="A5A5A5"/>
      </a:accent6>
      <a:hlink>
        <a:srgbClr val="003C78"/>
      </a:hlink>
      <a:folHlink>
        <a:srgbClr val="7D7D7D"/>
      </a:folHlink>
    </a:clrScheme>
    <a:fontScheme name="Bundesagentur">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000" dirty="0"/>
        </a:defPPr>
      </a:lstStyle>
    </a:txDef>
  </a:objectDefaults>
  <a:extraClrSchemeLst/>
  <a:extLst>
    <a:ext uri="{05A4C25C-085E-4340-85A3-A5531E510DB2}">
      <thm15:themeFamily xmlns:thm15="http://schemas.microsoft.com/office/thememl/2012/main" name="210827_EU_Zuwanderung_Auswahl-Standorte_V2.potx" id="{CF7AEB0E-4BAB-4AEE-A813-7B5E7F331C17}" vid="{B4D84C1F-1109-4931-B31B-E4C40A396C56}"/>
    </a:ext>
  </a:extLst>
</a:theme>
</file>

<file path=ppt/theme/theme2.xml><?xml version="1.0" encoding="utf-8"?>
<a:theme xmlns:a="http://schemas.openxmlformats.org/drawingml/2006/main" name="4-zu-3-Projektion">
  <a:themeElements>
    <a:clrScheme name="Bundesagentur">
      <a:dk1>
        <a:srgbClr val="000000"/>
      </a:dk1>
      <a:lt1>
        <a:sysClr val="window" lastClr="FFFFFF"/>
      </a:lt1>
      <a:dk2>
        <a:srgbClr val="E2001A"/>
      </a:dk2>
      <a:lt2>
        <a:srgbClr val="D8D8D8"/>
      </a:lt2>
      <a:accent1>
        <a:srgbClr val="E2001A"/>
      </a:accent1>
      <a:accent2>
        <a:srgbClr val="464646"/>
      </a:accent2>
      <a:accent3>
        <a:srgbClr val="FF3B52"/>
      </a:accent3>
      <a:accent4>
        <a:srgbClr val="646464"/>
      </a:accent4>
      <a:accent5>
        <a:srgbClr val="FFA3AE"/>
      </a:accent5>
      <a:accent6>
        <a:srgbClr val="A5A5A5"/>
      </a:accent6>
      <a:hlink>
        <a:srgbClr val="003C78"/>
      </a:hlink>
      <a:folHlink>
        <a:srgbClr val="7D7D7D"/>
      </a:folHlink>
    </a:clrScheme>
    <a:fontScheme name="Bundesagentur">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10827_EU_Zuwanderung_Auswahl-Standorte_V2.potx" id="{CF7AEB0E-4BAB-4AEE-A813-7B5E7F331C17}" vid="{4B409891-5408-455A-A653-79DC6E45BA4A}"/>
    </a:ext>
  </a:extLst>
</a:theme>
</file>

<file path=ppt/theme/theme3.xml><?xml version="1.0" encoding="utf-8"?>
<a:theme xmlns:a="http://schemas.openxmlformats.org/drawingml/2006/main" name="1_Standard">
  <a:themeElements>
    <a:clrScheme name="Bundesagentur">
      <a:dk1>
        <a:srgbClr val="000000"/>
      </a:dk1>
      <a:lt1>
        <a:sysClr val="window" lastClr="FFFFFF"/>
      </a:lt1>
      <a:dk2>
        <a:srgbClr val="E2001A"/>
      </a:dk2>
      <a:lt2>
        <a:srgbClr val="D8D8D8"/>
      </a:lt2>
      <a:accent1>
        <a:srgbClr val="E2001A"/>
      </a:accent1>
      <a:accent2>
        <a:srgbClr val="464646"/>
      </a:accent2>
      <a:accent3>
        <a:srgbClr val="FF3B52"/>
      </a:accent3>
      <a:accent4>
        <a:srgbClr val="646464"/>
      </a:accent4>
      <a:accent5>
        <a:srgbClr val="FFA3AE"/>
      </a:accent5>
      <a:accent6>
        <a:srgbClr val="A5A5A5"/>
      </a:accent6>
      <a:hlink>
        <a:srgbClr val="003C78"/>
      </a:hlink>
      <a:folHlink>
        <a:srgbClr val="7D7D7D"/>
      </a:folHlink>
    </a:clrScheme>
    <a:fontScheme name="Bundesagentur">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2000" dirty="0"/>
        </a:defPPr>
      </a:lstStyle>
    </a:txDef>
  </a:objectDefaults>
  <a:extraClrSchemeLst/>
  <a:extLst>
    <a:ext uri="{05A4C25C-085E-4340-85A3-A5531E510DB2}">
      <thm15:themeFamily xmlns:thm15="http://schemas.microsoft.com/office/thememl/2012/main" name="210827_EU_Zuwanderung_Auswahl-Standorte_V2.potx" id="{CF7AEB0E-4BAB-4AEE-A813-7B5E7F331C17}" vid="{B4D84C1F-1109-4931-B31B-E4C40A396C56}"/>
    </a:ext>
  </a:ext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ojektname xmlns="c241ed89-5bfd-4169-bde7-f41249e524af" xsi:nil="true"/>
    <Feedback_x0020_Referenz xmlns="57ef6260-9382-4d38-808b-8ba23f47fa27" xsi:nil="true"/>
    <Verwendung xmlns="57ef6260-9382-4d38-808b-8ba23f47fa27">Projektdokumentation</Verwendung>
  </documentManagement>
</p:properties>
</file>

<file path=customXml/item2.xml><?xml version="1.0" encoding="utf-8"?>
<ct:contentTypeSchema xmlns:ct="http://schemas.microsoft.com/office/2006/metadata/contentType" xmlns:ma="http://schemas.microsoft.com/office/2006/metadata/properties/metaAttributes" ct:_="" ma:_="" ma:contentTypeName="PowerPoint" ma:contentTypeID="0x01010038E5F6B45410AA41B8948E1496ED89740043AD16E29AED8547B049A0C9AECB47A4" ma:contentTypeVersion="4" ma:contentTypeDescription="" ma:contentTypeScope="" ma:versionID="ff87e643972a5559a86ccf0588965a07">
  <xsd:schema xmlns:xsd="http://www.w3.org/2001/XMLSchema" xmlns:xs="http://www.w3.org/2001/XMLSchema" xmlns:p="http://schemas.microsoft.com/office/2006/metadata/properties" xmlns:ns2="c241ed89-5bfd-4169-bde7-f41249e524af" xmlns:ns3="57ef6260-9382-4d38-808b-8ba23f47fa27" targetNamespace="http://schemas.microsoft.com/office/2006/metadata/properties" ma:root="true" ma:fieldsID="4b8b01e8eb3db679b28fb061a189b605" ns2:_="" ns3:_="">
    <xsd:import namespace="c241ed89-5bfd-4169-bde7-f41249e524af"/>
    <xsd:import namespace="57ef6260-9382-4d38-808b-8ba23f47fa27"/>
    <xsd:element name="properties">
      <xsd:complexType>
        <xsd:sequence>
          <xsd:element name="documentManagement">
            <xsd:complexType>
              <xsd:all>
                <xsd:element ref="ns2:Projektname" minOccurs="0"/>
                <xsd:element ref="ns3:Feedback_x0020_Referenz" minOccurs="0"/>
                <xsd:element ref="ns3:Verwendu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41ed89-5bfd-4169-bde7-f41249e524af" elementFormDefault="qualified">
    <xsd:import namespace="http://schemas.microsoft.com/office/2006/documentManagement/types"/>
    <xsd:import namespace="http://schemas.microsoft.com/office/infopath/2007/PartnerControls"/>
    <xsd:element name="Projektname" ma:index="8" nillable="true" ma:displayName="Projektname" ma:indexed="true" ma:internalName="Projektnam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7ef6260-9382-4d38-808b-8ba23f47fa27" elementFormDefault="qualified">
    <xsd:import namespace="http://schemas.microsoft.com/office/2006/documentManagement/types"/>
    <xsd:import namespace="http://schemas.microsoft.com/office/infopath/2007/PartnerControls"/>
    <xsd:element name="Feedback_x0020_Referenz" ma:index="9" nillable="true" ma:displayName="Feedback Referenz" ma:description="Dürfen wir Ihren Namen bzw. Ihr Feedback als Referenz für andere Kunden verwenden?" ma:format="RadioButtons" ma:internalName="Feedback_x0020_Referenz">
      <xsd:simpleType>
        <xsd:restriction base="dms:Choice">
          <xsd:enumeration value="Ja."/>
          <xsd:enumeration value="Ja, nach vorheriger Abstimmung mit mir."/>
          <xsd:enumeration value="Nein."/>
        </xsd:restriction>
      </xsd:simpleType>
    </xsd:element>
    <xsd:element name="Verwendung" ma:index="10" nillable="true" ma:displayName="Verwendung" ma:default="Temporär" ma:description="Bitte weisen sie dem Dokument seine weitere oder spätere Verwendung zu.&#10;&#10;Temporär = Die Datei wird nur kurz verwendet, z.B. gescannte Notizen für ein Konzept und wird dann gelöscht &#10;&#10;&quot;bis Projektende&quot; = Bis zum Abschluss des Projekt wird die Datei ggf. mehrmals verwendet und wird zum Projektabschluss gelöscht, weil es der Projektdokumentation nicht dienlich ist.&#10;&#10;&quot;Projektdokumentation&quot; = Datei dient der Projektdokumentation&#10; &#10;&quot;WDB Verwendung&quot; = Kennzeichnet die Datei als wichtige Datei die in die WDB überführt werden soll. Nach der Überführung bekommt das Dokument die Kennzeichnung &quot;Projektdokumentation&quot;" ma:format="Dropdown" ma:indexed="true" ma:internalName="Verwendung">
      <xsd:simpleType>
        <xsd:restriction base="dms:Choice">
          <xsd:enumeration value="Temporär"/>
          <xsd:enumeration value="bis Projektende"/>
          <xsd:enumeration value="Projektdokumentation"/>
          <xsd:enumeration value="WDB Verwendung"/>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7CB1E2-D093-46E4-91B0-D2F8455E34EB}">
  <ds:schemaRefs>
    <ds:schemaRef ds:uri="http://purl.org/dc/terms/"/>
    <ds:schemaRef ds:uri="57ef6260-9382-4d38-808b-8ba23f47fa27"/>
    <ds:schemaRef ds:uri="http://schemas.microsoft.com/office/2006/documentManagement/types"/>
    <ds:schemaRef ds:uri="c241ed89-5bfd-4169-bde7-f41249e524af"/>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00AA46C4-8243-459A-8987-B92035282F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241ed89-5bfd-4169-bde7-f41249e524af"/>
    <ds:schemaRef ds:uri="57ef6260-9382-4d38-808b-8ba23f47fa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43018D-D818-49B6-8BE4-1ECE6AD82F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210903_EU_Zuwanderung_Vorschlag_Auswahl-Standorte</Template>
  <TotalTime>0</TotalTime>
  <Words>1585</Words>
  <Application>Microsoft Office PowerPoint</Application>
  <PresentationFormat>Benutzerdefiniert</PresentationFormat>
  <Paragraphs>214</Paragraphs>
  <Slides>12</Slides>
  <Notes>10</Notes>
  <HiddenSlides>0</HiddenSlides>
  <MMClips>0</MMClips>
  <ScaleCrop>false</ScaleCrop>
  <HeadingPairs>
    <vt:vector size="8" baseType="variant">
      <vt:variant>
        <vt:lpstr>Verwendete Schriftarten</vt:lpstr>
      </vt:variant>
      <vt:variant>
        <vt:i4>5</vt:i4>
      </vt:variant>
      <vt:variant>
        <vt:lpstr>Design</vt:lpstr>
      </vt:variant>
      <vt:variant>
        <vt:i4>3</vt:i4>
      </vt:variant>
      <vt:variant>
        <vt:lpstr>Eingebettete OLE-Server</vt:lpstr>
      </vt:variant>
      <vt:variant>
        <vt:i4>1</vt:i4>
      </vt:variant>
      <vt:variant>
        <vt:lpstr>Folientitel</vt:lpstr>
      </vt:variant>
      <vt:variant>
        <vt:i4>12</vt:i4>
      </vt:variant>
    </vt:vector>
  </HeadingPairs>
  <TitlesOfParts>
    <vt:vector size="21" baseType="lpstr">
      <vt:lpstr>Arial</vt:lpstr>
      <vt:lpstr>Arial Black</vt:lpstr>
      <vt:lpstr>Calibri</vt:lpstr>
      <vt:lpstr>Times New Roman</vt:lpstr>
      <vt:lpstr>Wingdings</vt:lpstr>
      <vt:lpstr>Standard</vt:lpstr>
      <vt:lpstr>4-zu-3-Projektion</vt:lpstr>
      <vt:lpstr>1_Standard</vt:lpstr>
      <vt:lpstr>think-cell Folie</vt:lpstr>
      <vt:lpstr>Modellvorhaben zur Integration von EU-Bürgerinnen und EU-Bürgern in den deutschen Arbeitsmarkt</vt:lpstr>
      <vt:lpstr>EU-Modellvorhaben</vt:lpstr>
      <vt:lpstr>Das EU-Modellvorhaben verfolgt das Ziel, die Potenziale von EU-Bürgerinnen und EU-Bürgern besser auszuschöpfen</vt:lpstr>
      <vt:lpstr>Es sind grob drei verschiedene Zuwanderungsgruppen identifizierbar, die mit unterschiedlichen Strategien angesprochen werden sollen</vt:lpstr>
      <vt:lpstr>Die folgenden Zielgruppen werden an den Standorten des EU-Modellvorhabens angesprochen</vt:lpstr>
      <vt:lpstr>Mit der Verbesserung des Zugangs zu Beratungs- und Unterstützungs-angeboten soll das EU-Fachkräftepotential erschlossen werden </vt:lpstr>
      <vt:lpstr>Bei der Identifikation der Modellstandorte wurden verschiedene Kriterien berücksichtigt</vt:lpstr>
      <vt:lpstr>Die fünf teilnehmenden Modellstandorte</vt:lpstr>
      <vt:lpstr>Die Vorhaben werden bereits sehr heterogen in den Modellstandorten umgesetzt</vt:lpstr>
      <vt:lpstr>Die Modellstandorte konzentrieren sich auf unterschiedliche Zielgruppen</vt:lpstr>
      <vt:lpstr>Das EU-Modellvorhaben wird durch das ZEP wissenschaftlich begleitet</vt:lpstr>
      <vt:lpstr>Zeitlicher Ablauf</vt:lpstr>
    </vt:vector>
  </TitlesOfParts>
  <Company>Bundesagentur für Arbeit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EU-Zuwanderung</dc:title>
  <dc:creator>Interne Beratung</dc:creator>
  <cp:lastModifiedBy>Wunderlich Markus</cp:lastModifiedBy>
  <cp:revision>364</cp:revision>
  <cp:lastPrinted>2022-01-11T07:58:05Z</cp:lastPrinted>
  <dcterms:created xsi:type="dcterms:W3CDTF">2021-09-03T06:23:41Z</dcterms:created>
  <dcterms:modified xsi:type="dcterms:W3CDTF">2023-11-20T08:53:28Z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0x01010038E5F6B45410AA41B8948E1496ED89740043AD16E29AED8547B049A0C9AECB47A4</vt:lpwstr>
  </property>
  <property fmtid="{D5CDD505-2E9C-101B-9397-08002B2CF9AE}" pid="3" name="_dlc_policyId">
    <vt:lpwstr>0x0101001CF96C0210194FB2B5E0D8BCB7BAF923|793854149</vt:lpwstr>
  </property>
  <property fmtid="{D5CDD505-2E9C-101B-9397-08002B2CF9AE}" pid="4" name="ItemRetentionFormula">
    <vt:lpwstr>&lt;formula id="Erste Wiedervorlage Ereignis" /&gt;</vt:lpwstr>
  </property>
  <property fmtid="{D5CDD505-2E9C-101B-9397-08002B2CF9AE}" pid="5" name="Schlagwort">
    <vt:lpwstr>5700;#Master|c563375f-e10e-46fe-b13c-791852c7db25</vt:lpwstr>
  </property>
  <property fmtid="{D5CDD505-2E9C-101B-9397-08002B2CF9AE}" pid="6" name="FederfuehrendesAktenzeichen">
    <vt:lpwstr>281;#1306-Marketing-Allgemeines|0e13ae99-b010-49d9-a4ae-7bfe4a15dd6b</vt:lpwstr>
  </property>
  <property fmtid="{D5CDD505-2E9C-101B-9397-08002B2CF9AE}" pid="7" name="BARollen">
    <vt:lpwstr/>
  </property>
  <property fmtid="{D5CDD505-2E9C-101B-9397-08002B2CF9AE}" pid="8" name="IntranetRollen">
    <vt:lpwstr/>
  </property>
  <property fmtid="{D5CDD505-2E9C-101B-9397-08002B2CF9AE}" pid="9" name="Fachverfahren">
    <vt:lpwstr/>
  </property>
  <property fmtid="{D5CDD505-2E9C-101B-9397-08002B2CF9AE}" pid="10" name="RaeumlicherGeltungsbereich">
    <vt:lpwstr>3252;#zentral|b40d445c-72b9-4f7a-ad06-ed34ad857622</vt:lpwstr>
  </property>
  <property fmtid="{D5CDD505-2E9C-101B-9397-08002B2CF9AE}" pid="11" name="MitfuehrendeAktenzeichen">
    <vt:lpwstr/>
  </property>
  <property fmtid="{D5CDD505-2E9C-101B-9397-08002B2CF9AE}" pid="12" name="IntranetRollenTaxHTField0">
    <vt:lpwstr/>
  </property>
</Properties>
</file>