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üger, Christine" initials="KC" lastIdx="1" clrIdx="0">
    <p:extLst>
      <p:ext uri="{19B8F6BF-5375-455C-9EA6-DF929625EA0E}">
        <p15:presenceInfo xmlns:p15="http://schemas.microsoft.com/office/powerpoint/2012/main" userId="Krüger, Christ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80808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17CCF-5B53-4018-8577-C472C86E1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0BF861D-124D-44F2-B19D-70C8C9E19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C6DA41-01BF-4183-85A7-7F2407409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5647A5-0736-41E9-B4FC-09136DC01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EDC0FF-F308-47C1-9C3F-D395EFAB4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9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5BC821-DD82-447B-A1BA-F5F39C18D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27F6C1-CC1D-4326-8FC9-0AC8E3A5B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4DEBA9-D12A-4541-9201-7D6D8897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F65D13-3A92-4D6C-A247-44EDED4B1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0FF550-8DC3-45D5-B1D2-C06529B4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22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9C7C367-585F-4729-B456-49A5AD215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8BFD99-117F-4FCD-9D94-EF8015914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915875-A664-4BBD-BDA3-C858B4F1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869455-4943-4214-B1DF-7A3490686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88124F-2212-4D77-B0F5-007917189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03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30301-123E-4D5B-A8EB-168CF2CB7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B704E7-3EC4-4E1B-A839-53DF5F8AF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EBBC0B-F793-4DD5-99E6-5319590CE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BE394A-70B2-4D27-AE7F-64ADC24EB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4BC65A-281D-4243-83A8-B77E9780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03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6B7DC-FCFA-468E-A2B2-40E83334A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35688B-5AED-4B6C-8DEA-A65D0701B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988700-4191-4843-B887-DE5894803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B36D66-8476-4D47-BDFA-7B3E99B0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33F890-A3A4-419B-B7A1-243051B8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2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C6A51D-142A-4069-8A9A-6FFCA28D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5A37F7-1AFF-4B35-916F-6CA2D4765B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754538B-EAFC-45DB-9F15-E83E78645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E33CFD-9026-4401-BC84-2A116CB3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1062B3-9F72-439A-8422-C6DF3FC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CA83EEB-52EB-44E0-A240-F8B5AB98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957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437DE-9369-47D3-B543-292BE018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8E1411-2D8A-48A7-8DB8-1866902AF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5CB89E-F51F-4526-B13C-8BA924D51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9AE2729-7168-40DF-BC32-6672B7C52D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AE95CEB-B241-4E95-85B7-E9D0B9F10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F6C8FE8-B9BD-4BA1-B4A7-CE2DED164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C2C6F8-79D4-4607-8F0A-58B2EFCA0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EC9839A-A194-4BA4-B680-34299353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8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AE83B-9A30-42AC-8D8A-EA40EBDC6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AE414C2-0EF6-43DA-BEA8-CB2B8C46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DC71D7D-24C2-4A4B-9E84-D971949D5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75488F0-D2D5-4AB5-BE92-C0CF6EC61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13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1E650AE-064F-4BC6-A514-1966E9D8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BF18023-1582-43D2-A199-CF1081B4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D18D0ED-A62C-418D-85D9-02D45132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5996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3FD11C-DC82-42F1-8265-BA722522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E0BBC7-494F-4BD9-A443-C0E95AF8F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9D5A08-0C42-453B-9007-3C84AA8E9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CCDA279-835E-4C14-A1E5-DD6C3C79D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9C15E7-0930-4A99-8740-72E1CDD2D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2D6CC01-38F0-4D0E-AD81-9C5C5CDBF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04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56B16-7B07-4F84-B5EC-ABC847A72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7DC23D-C39A-496C-A6EE-C1C7E544F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B86E39-27CC-4065-9344-0580A95A9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D1B0C30-37BB-4148-9167-42C556AB7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5303C2-DD44-4F2B-ACA8-14CFB513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8672C9-FB97-4914-979B-4C3912CC4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48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D54ECAF-13C6-4EB3-8D55-E3759BA95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C4005D-3E6A-4EF8-8A67-CB64F443F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BED36D-96F1-4545-A3D1-2EB7BAA3F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00818-7EF4-443B-9BA8-7F12CB8D6478}" type="datetimeFigureOut">
              <a:rPr lang="de-DE" smtClean="0"/>
              <a:t>30.11.2023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5985B3-0D8A-4554-8146-6EAB2C107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7FD2BA-70BB-46B8-B126-66DE8EB4D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B044-F43A-41F8-8C63-50BC5FFC8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93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301E4CE-3C01-4A67-B158-BD593374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84" y="422948"/>
            <a:ext cx="10705504" cy="853514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5531DE5C-9968-414C-B7B8-C5F203511D48}"/>
              </a:ext>
            </a:extLst>
          </p:cNvPr>
          <p:cNvSpPr txBox="1">
            <a:spLocks/>
          </p:cNvSpPr>
          <p:nvPr/>
        </p:nvSpPr>
        <p:spPr>
          <a:xfrm>
            <a:off x="838200" y="1664899"/>
            <a:ext cx="10515600" cy="17641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000" b="1" dirty="0">
              <a:latin typeface="BundesSans Office" panose="020B0002030500000203" pitchFamily="34" charset="0"/>
            </a:endParaRPr>
          </a:p>
          <a:p>
            <a:endParaRPr lang="de-DE" sz="2000" b="1" dirty="0">
              <a:latin typeface="BundesSans Office" panose="020B0002030500000203" pitchFamily="34" charset="0"/>
            </a:endParaRPr>
          </a:p>
          <a:p>
            <a:endParaRPr lang="de-DE" sz="2000" b="1" dirty="0">
              <a:latin typeface="BundesSans Office" panose="020B0002030500000203" pitchFamily="34" charset="0"/>
            </a:endParaRPr>
          </a:p>
          <a:p>
            <a:endParaRPr lang="de-DE" sz="2000" b="1" dirty="0">
              <a:latin typeface="BundesSans Office" panose="020B0002030500000203" pitchFamily="34" charset="0"/>
            </a:endParaRPr>
          </a:p>
          <a:p>
            <a:endParaRPr lang="de-DE" sz="2000" b="1" dirty="0">
              <a:latin typeface="BundesSans Office" panose="020B0002030500000203" pitchFamily="34" charset="0"/>
            </a:endParaRPr>
          </a:p>
          <a:p>
            <a:r>
              <a:rPr lang="de-DE" sz="2000" b="1" dirty="0">
                <a:latin typeface="BundesSans Office" panose="020B0002030500000203" pitchFamily="34" charset="0"/>
              </a:rPr>
              <a:t>   </a:t>
            </a:r>
            <a:endParaRPr lang="de-DE" sz="2000" dirty="0">
              <a:latin typeface="BundesSans Office" panose="020B0002030500000203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1A31952-95E0-4728-94F3-91EAD6D6A018}"/>
              </a:ext>
            </a:extLst>
          </p:cNvPr>
          <p:cNvSpPr txBox="1"/>
          <p:nvPr/>
        </p:nvSpPr>
        <p:spPr>
          <a:xfrm>
            <a:off x="838200" y="1374763"/>
            <a:ext cx="101360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BundesSans Office" panose="020B0002030500000203" pitchFamily="34" charset="0"/>
              </a:rPr>
              <a:t>Ergebnis der Vorab-Befragung der Teilnehmenden</a:t>
            </a:r>
          </a:p>
          <a:p>
            <a:pPr algn="ctr"/>
            <a:r>
              <a:rPr lang="de-DE" sz="2400" b="1" dirty="0">
                <a:latin typeface="BundesSans Office" panose="020B0002030500000203" pitchFamily="34" charset="0"/>
              </a:rPr>
              <a:t>am  Workshop 1 </a:t>
            </a:r>
          </a:p>
          <a:p>
            <a:pPr algn="ctr"/>
            <a:endParaRPr lang="de-DE" b="1" dirty="0">
              <a:latin typeface="BundesSans Office" panose="020B0002030500000203" pitchFamily="34" charset="0"/>
            </a:endParaRPr>
          </a:p>
          <a:p>
            <a:pPr algn="ctr"/>
            <a:r>
              <a:rPr lang="de-DE" sz="3600" b="1" dirty="0">
                <a:latin typeface="BundesSans Office" panose="020B0002030500000203" pitchFamily="34" charset="0"/>
              </a:rPr>
              <a:t>Integration: Arbeitsmarkt für Arbeits- und Fachkräfte, Arbeitsbedingungen</a:t>
            </a:r>
          </a:p>
          <a:p>
            <a:pPr algn="ctr"/>
            <a:endParaRPr lang="de-DE" b="1" dirty="0">
              <a:latin typeface="BundesSans Office" panose="020B0002030500000203" pitchFamily="34" charset="0"/>
            </a:endParaRPr>
          </a:p>
          <a:p>
            <a:pPr algn="ctr"/>
            <a:r>
              <a:rPr lang="de-DE" sz="2400" b="1" dirty="0">
                <a:latin typeface="BundesSans Office" panose="020B0002030500000203" pitchFamily="34" charset="0"/>
              </a:rPr>
              <a:t>Vielen Dank für die Antworten!</a:t>
            </a:r>
          </a:p>
          <a:p>
            <a:pPr algn="ctr"/>
            <a:endParaRPr lang="de-DE" b="1" dirty="0">
              <a:latin typeface="BundesSans Office" panose="020B0002030500000203" pitchFamily="34" charset="0"/>
            </a:endParaRPr>
          </a:p>
          <a:p>
            <a:pPr algn="ctr"/>
            <a:r>
              <a:rPr lang="de-DE" b="1" dirty="0">
                <a:latin typeface="BundesSans Office" panose="020B0002030500000203" pitchFamily="34" charset="0"/>
              </a:rPr>
              <a:t>Markus Wunderlich, Bundesagentur für Arbeit, </a:t>
            </a:r>
          </a:p>
          <a:p>
            <a:pPr algn="ctr"/>
            <a:r>
              <a:rPr lang="de-DE" b="1" dirty="0">
                <a:latin typeface="BundesSans Office" panose="020B0002030500000203" pitchFamily="34" charset="0"/>
              </a:rPr>
              <a:t>Stephanie Sperling, Leiterin Beratungszentrum BEMA Berlin, </a:t>
            </a:r>
          </a:p>
          <a:p>
            <a:pPr algn="ctr"/>
            <a:r>
              <a:rPr lang="de-DE" b="1" dirty="0">
                <a:latin typeface="BundesSans Office" panose="020B0002030500000203" pitchFamily="34" charset="0"/>
              </a:rPr>
              <a:t>Christine Krüger, Integrationsbeauftragte der Bundesregierung, AS3 – Gleichbehandlungsstelle EU-Arbeitnehmer, Einbürgerung und Diversität</a:t>
            </a:r>
          </a:p>
          <a:p>
            <a:pPr algn="ctr"/>
            <a:endParaRPr lang="de-DE" b="1" dirty="0">
              <a:latin typeface="BundesSans Office" panose="020B0002030500000203" pitchFamily="34" charset="0"/>
            </a:endParaRPr>
          </a:p>
          <a:p>
            <a:pPr algn="ctr"/>
            <a:endParaRPr lang="de-DE" b="1" dirty="0">
              <a:latin typeface="BundesSans Office" panose="020B0002030500000203" pitchFamily="34" charset="0"/>
            </a:endParaRPr>
          </a:p>
          <a:p>
            <a:endParaRPr lang="de-DE" b="1" dirty="0">
              <a:latin typeface="BundesSans Office" panose="020B00020305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31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301E4CE-3C01-4A67-B158-BD593374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84" y="388444"/>
            <a:ext cx="10705504" cy="853514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429419A-5BB4-483E-8C0A-46743B661FD7}"/>
              </a:ext>
            </a:extLst>
          </p:cNvPr>
          <p:cNvSpPr/>
          <p:nvPr/>
        </p:nvSpPr>
        <p:spPr>
          <a:xfrm rot="838425">
            <a:off x="172374" y="2233973"/>
            <a:ext cx="3319996" cy="1408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Sprachkenntnisse und fehlende berufliche Zertifikate  - Basis für Ausbeutung und  prekäre Jobs</a:t>
            </a:r>
            <a:endParaRPr lang="de-DE" sz="16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B49F96-1A0A-45B6-9C99-BB214E730052}"/>
              </a:ext>
            </a:extLst>
          </p:cNvPr>
          <p:cNvSpPr/>
          <p:nvPr/>
        </p:nvSpPr>
        <p:spPr>
          <a:xfrm rot="933825">
            <a:off x="2903306" y="2242768"/>
            <a:ext cx="3098688" cy="1467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Verfestigtes Stereotyp insbes. über Südosteuropäer, nur die prekären Jobs zu besetze</a:t>
            </a:r>
            <a:r>
              <a:rPr lang="de-D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 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F4E9349-D970-4E3E-98EE-C1D11FF22CB3}"/>
              </a:ext>
            </a:extLst>
          </p:cNvPr>
          <p:cNvSpPr/>
          <p:nvPr/>
        </p:nvSpPr>
        <p:spPr>
          <a:xfrm rot="933825">
            <a:off x="5625011" y="2294790"/>
            <a:ext cx="3220544" cy="1467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Informelles Recruiting über Netzwerke - schafft parallele Arbeitswelt für Kräfte mit wenig Sprachkenntnissen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7C2AB00-F2E7-4082-9428-10C8A9A0E168}"/>
              </a:ext>
            </a:extLst>
          </p:cNvPr>
          <p:cNvSpPr/>
          <p:nvPr/>
        </p:nvSpPr>
        <p:spPr>
          <a:xfrm rot="338654">
            <a:off x="8894918" y="1858999"/>
            <a:ext cx="3098688" cy="1467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Falsches Verständnis von EU-Arbeitskräften zum Ausbildungs- und Arbeitsmarkt in DEU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D25382-E207-4391-80C9-9AE8C7A2A2C3}"/>
              </a:ext>
            </a:extLst>
          </p:cNvPr>
          <p:cNvSpPr/>
          <p:nvPr/>
        </p:nvSpPr>
        <p:spPr>
          <a:xfrm rot="1359917">
            <a:off x="2000800" y="3826773"/>
            <a:ext cx="4858229" cy="1937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Kolonnen-Bildung mit Muttersprachlern als </a:t>
            </a:r>
            <a:r>
              <a:rPr lang="de-DE" sz="16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Anleiter:innenim</a:t>
            </a:r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Abschottung durch fehlende Sprache,  „Schleuser/Lotsen“, Ausbeuterische Strukturen vorprogrammiert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0C6669D-14E1-40D5-8E2B-7583D136379A}"/>
              </a:ext>
            </a:extLst>
          </p:cNvPr>
          <p:cNvSpPr/>
          <p:nvPr/>
        </p:nvSpPr>
        <p:spPr>
          <a:xfrm rot="216369">
            <a:off x="113776" y="5443523"/>
            <a:ext cx="1639052" cy="10983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Theorielastigkeit von Ausbildung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4DB35A2-B06F-4D24-81FD-999D5B6DD4C5}"/>
              </a:ext>
            </a:extLst>
          </p:cNvPr>
          <p:cNvSpPr/>
          <p:nvPr/>
        </p:nvSpPr>
        <p:spPr>
          <a:xfrm rot="933825">
            <a:off x="5290810" y="3678753"/>
            <a:ext cx="3098688" cy="1467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Unternehmen profitieren von der Praxis und Phänomen der Billigarbeiter, Ausnutzung Abhängigkeiten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ECC21B-D34E-41F9-9031-E5B1157F6E2F}"/>
              </a:ext>
            </a:extLst>
          </p:cNvPr>
          <p:cNvSpPr/>
          <p:nvPr/>
        </p:nvSpPr>
        <p:spPr>
          <a:xfrm rot="749761">
            <a:off x="8517658" y="3099306"/>
            <a:ext cx="3098688" cy="1467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Nicht vergleichbare Ausbildungssysteme in der EU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51BF81F-C494-4044-9993-673121C5B7F8}"/>
              </a:ext>
            </a:extLst>
          </p:cNvPr>
          <p:cNvSpPr/>
          <p:nvPr/>
        </p:nvSpPr>
        <p:spPr>
          <a:xfrm rot="1173937">
            <a:off x="41902" y="3501942"/>
            <a:ext cx="2586403" cy="18211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Mangelhafte Willkommenskultur: JC, AA, Behörden</a:t>
            </a:r>
          </a:p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Amtssprache ist Deutsch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CDC1D30-F326-4CFE-93D2-4A65839E545F}"/>
              </a:ext>
            </a:extLst>
          </p:cNvPr>
          <p:cNvSpPr/>
          <p:nvPr/>
        </p:nvSpPr>
        <p:spPr>
          <a:xfrm rot="933825">
            <a:off x="1679065" y="5288282"/>
            <a:ext cx="3098688" cy="1467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Alltagsbewältigung: Probleme bei Banken, Jobcenter, Standesämter, Polizei</a:t>
            </a:r>
            <a:endParaRPr lang="de-DE" sz="16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8A75682-D5A3-42DA-BAB0-A856C7D18B56}"/>
              </a:ext>
            </a:extLst>
          </p:cNvPr>
          <p:cNvSpPr/>
          <p:nvPr/>
        </p:nvSpPr>
        <p:spPr>
          <a:xfrm rot="480355">
            <a:off x="8046715" y="4281664"/>
            <a:ext cx="4113660" cy="1221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Fehlende Transparenz in Stellenausschreibungen: Frage Gehalt, Faires Gehalt 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356EEFE-04F1-43A4-AA88-F4C093C7B8CB}"/>
              </a:ext>
            </a:extLst>
          </p:cNvPr>
          <p:cNvSpPr/>
          <p:nvPr/>
        </p:nvSpPr>
        <p:spPr>
          <a:xfrm rot="480355">
            <a:off x="5664188" y="5230656"/>
            <a:ext cx="2643272" cy="14505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Integration von Familien, Schule, Alltag, Familien mitdenken – durch AG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5531DE5C-9968-414C-B7B8-C5F203511D48}"/>
              </a:ext>
            </a:extLst>
          </p:cNvPr>
          <p:cNvSpPr txBox="1">
            <a:spLocks/>
          </p:cNvSpPr>
          <p:nvPr/>
        </p:nvSpPr>
        <p:spPr>
          <a:xfrm>
            <a:off x="446740" y="1098028"/>
            <a:ext cx="10515600" cy="9907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latin typeface="BundesSans Office" panose="020B0002030500000203" pitchFamily="34" charset="0"/>
              </a:rPr>
              <a:t>1. Was sind grundlegende Barrieren für einen besseren Zugang von EU-Arbeitnehmern/innen zum deutschen Arbeitsmarkt? </a:t>
            </a:r>
            <a:r>
              <a:rPr lang="de-DE" sz="2000" dirty="0">
                <a:latin typeface="BundesSans Office" panose="020B0002030500000203" pitchFamily="34" charset="0"/>
              </a:rPr>
              <a:t>(z. B. Institutionell, Informationen, Einstieg als Fachkraft, Branchen, Arbeitgeber, Gewerkschaften, Informationsmaterial, Arbeitsrecht)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02E6AE8B-7575-41D4-9D43-6E9530DE32AA}"/>
              </a:ext>
            </a:extLst>
          </p:cNvPr>
          <p:cNvSpPr/>
          <p:nvPr/>
        </p:nvSpPr>
        <p:spPr>
          <a:xfrm rot="216369">
            <a:off x="10186701" y="5537162"/>
            <a:ext cx="1838840" cy="10983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Bezahlbarer Wohnraum</a:t>
            </a:r>
            <a:endParaRPr lang="de-DE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DE700A0-8181-4BBF-A0FF-1107647017B4}"/>
              </a:ext>
            </a:extLst>
          </p:cNvPr>
          <p:cNvSpPr/>
          <p:nvPr/>
        </p:nvSpPr>
        <p:spPr>
          <a:xfrm rot="364855">
            <a:off x="7981808" y="5320278"/>
            <a:ext cx="2573921" cy="12449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Abbau von Diskriminierung – Wertschätzung als Mensch und Steuerzahler</a:t>
            </a:r>
          </a:p>
        </p:txBody>
      </p:sp>
    </p:spTree>
    <p:extLst>
      <p:ext uri="{BB962C8B-B14F-4D97-AF65-F5344CB8AC3E}">
        <p14:creationId xmlns:p14="http://schemas.microsoft.com/office/powerpoint/2010/main" val="53191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301E4CE-3C01-4A67-B158-BD593374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84" y="457452"/>
            <a:ext cx="10705504" cy="853514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193A240-9701-4FD4-81A2-0D4E87F46AB9}"/>
              </a:ext>
            </a:extLst>
          </p:cNvPr>
          <p:cNvSpPr txBox="1">
            <a:spLocks/>
          </p:cNvSpPr>
          <p:nvPr/>
        </p:nvSpPr>
        <p:spPr>
          <a:xfrm>
            <a:off x="838200" y="1249774"/>
            <a:ext cx="10515600" cy="10149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b="1" dirty="0">
                <a:latin typeface="BundesSans Office" panose="020B0002030500000203" pitchFamily="34" charset="0"/>
              </a:rPr>
              <a:t>2. </a:t>
            </a:r>
            <a:r>
              <a:rPr lang="de-DE" sz="2000" b="1" dirty="0">
                <a:latin typeface="BundesSans Office" panose="020B0002030500000203" pitchFamily="34" charset="0"/>
              </a:rPr>
              <a:t>Wesentliche Maßnahmen für die Bundesregierung, beratende Stellen oder Behörden, um einen neuen &amp; besseren Zugang zum deutschen Arbeitsmarkt zu schaffen – mit dem Ziel auch langfristig Fachkräfte zu gewinnen? (Bsp. für </a:t>
            </a:r>
            <a:r>
              <a:rPr lang="de-DE" sz="2000" b="1" dirty="0" err="1">
                <a:latin typeface="BundesSans Office" panose="020B0002030500000203" pitchFamily="34" charset="0"/>
              </a:rPr>
              <a:t>Good</a:t>
            </a:r>
            <a:r>
              <a:rPr lang="de-DE" sz="2000" b="1" dirty="0">
                <a:latin typeface="BundesSans Office" panose="020B0002030500000203" pitchFamily="34" charset="0"/>
              </a:rPr>
              <a:t> Practice, Eigene Ideen)</a:t>
            </a:r>
            <a:endParaRPr lang="de-DE" sz="2000" dirty="0">
              <a:latin typeface="BundesSans Office" panose="020B0002030500000203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E688F31-8F6D-4F63-AB23-259DE1F849D3}"/>
              </a:ext>
            </a:extLst>
          </p:cNvPr>
          <p:cNvSpPr/>
          <p:nvPr/>
        </p:nvSpPr>
        <p:spPr>
          <a:xfrm>
            <a:off x="838200" y="2274853"/>
            <a:ext cx="1088951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Schnelle Durchführung der schulischen und beruflichen Anerkennungsprozesses in DEU: digital, KI-gestützte Übersetzung, Prozess schon im Herkunftsland starten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Schaffung von Strukturen zur Vereinbarkeit von beruflicher Bildung und Entwicklung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Institutionalisierung von „Kümmerer-Strukturen“: Zw. Ratsuchenden und den Institutionen und Arbeitgebern zu vermitteln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Diversity</a:t>
            </a:r>
            <a:r>
              <a:rPr lang="de-DE" dirty="0"/>
              <a:t>, Equity, </a:t>
            </a:r>
            <a:r>
              <a:rPr lang="de-DE" dirty="0" err="1"/>
              <a:t>Inclusion</a:t>
            </a:r>
            <a:r>
              <a:rPr lang="de-DE" dirty="0"/>
              <a:t>, Access bzw. </a:t>
            </a:r>
            <a:r>
              <a:rPr lang="de-DE" dirty="0" err="1"/>
              <a:t>Belonging</a:t>
            </a:r>
            <a:r>
              <a:rPr lang="de-DE" dirty="0"/>
              <a:t> als Teil der Unternehmensstrategie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Umsetzung diskriminierungsfreier, </a:t>
            </a:r>
            <a:r>
              <a:rPr lang="de-DE" dirty="0" err="1"/>
              <a:t>rassismuskritischer</a:t>
            </a:r>
            <a:r>
              <a:rPr lang="de-DE" dirty="0"/>
              <a:t> Ansätze für die beratende und begleitende Arbeit von EU-AN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Schaffung einer echten Willkommenskultur / </a:t>
            </a:r>
            <a:r>
              <a:rPr lang="de-DE" dirty="0" err="1"/>
              <a:t>One</a:t>
            </a:r>
            <a:r>
              <a:rPr lang="de-DE" dirty="0"/>
              <a:t>-</a:t>
            </a:r>
            <a:r>
              <a:rPr lang="de-DE" dirty="0" err="1"/>
              <a:t>Stop</a:t>
            </a:r>
            <a:r>
              <a:rPr lang="de-DE" dirty="0"/>
              <a:t>-Shop-Lösungen mit allen wichtigen Dienstleistungen zum Ankommen in Deutschland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Projektförderung: </a:t>
            </a:r>
            <a:r>
              <a:rPr lang="de-DE" dirty="0" err="1"/>
              <a:t>ValiKom</a:t>
            </a:r>
            <a:r>
              <a:rPr lang="de-DE" dirty="0"/>
              <a:t> Transfer“ (Validierung non-formal und informell erworbener Kompetenzen, IHKs &amp; BMBFF),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Bekanntmachung bestehender Best-Practice-Beispielen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Transnationale Ausbildungsprogramme im Kontext CIM und GTZ (Branchen Bau, Landwirtschaft (Landwirtschaftstechniker: innen), Automobil und Metallverarbeitung, Reinigung und Kranken- Altenpflege.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Gezielte Abwanderungsprävention - Vielfalt ist kein Zustand, sondern ein dynamischer Prozess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44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301E4CE-3C01-4A67-B158-BD593374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84" y="397070"/>
            <a:ext cx="10705504" cy="853514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193A240-9701-4FD4-81A2-0D4E87F46AB9}"/>
              </a:ext>
            </a:extLst>
          </p:cNvPr>
          <p:cNvSpPr txBox="1">
            <a:spLocks/>
          </p:cNvSpPr>
          <p:nvPr/>
        </p:nvSpPr>
        <p:spPr>
          <a:xfrm>
            <a:off x="751936" y="1200287"/>
            <a:ext cx="10515600" cy="9994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latin typeface="BundesSans Office" panose="020B0002030500000203" pitchFamily="34" charset="0"/>
              </a:rPr>
              <a:t>3. Welche Voraussetzungen für bessere Weiterbildungsmöglichkeiten mit dem Ziel des beruflichen Aufstiegs oder der Existenzgründung: </a:t>
            </a:r>
            <a:r>
              <a:rPr lang="de-DE" sz="2000" dirty="0">
                <a:latin typeface="BundesSans Office" panose="020B0002030500000203" pitchFamily="34" charset="0"/>
              </a:rPr>
              <a:t>von angelernten Kräften, ausgebildeten Fachkräften? Wie sehen Anreize und Wege für Arbeitgeber aus?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429419A-5BB4-483E-8C0A-46743B661FD7}"/>
              </a:ext>
            </a:extLst>
          </p:cNvPr>
          <p:cNvSpPr/>
          <p:nvPr/>
        </p:nvSpPr>
        <p:spPr>
          <a:xfrm rot="21198688">
            <a:off x="209329" y="2221162"/>
            <a:ext cx="3078576" cy="1383530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Bildungsgutscheine für nicht arbeitslose Arbeitnehmer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8920C78-0E94-434F-B990-6531840C62EF}"/>
              </a:ext>
            </a:extLst>
          </p:cNvPr>
          <p:cNvSpPr/>
          <p:nvPr/>
        </p:nvSpPr>
        <p:spPr>
          <a:xfrm rot="21198688">
            <a:off x="-7743" y="3304172"/>
            <a:ext cx="3491975" cy="1531825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Mobile Weiterbildungsangebote sollten gestaltet und grenzübergreifend gedacht werden</a:t>
            </a:r>
            <a:endParaRPr lang="de-DE" sz="16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2CCA92E-B608-4EB6-A715-C2E49C337140}"/>
              </a:ext>
            </a:extLst>
          </p:cNvPr>
          <p:cNvSpPr/>
          <p:nvPr/>
        </p:nvSpPr>
        <p:spPr>
          <a:xfrm rot="21198688">
            <a:off x="92236" y="4661932"/>
            <a:ext cx="3919741" cy="1189558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Grundlegende Stärkung und Vertrauen in Institutionen über Durchsetzung von Mindestlohnansprüchen; </a:t>
            </a:r>
            <a:endParaRPr lang="de-DE" sz="16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D5C9191-69C4-443E-B034-FD0F5A40F96F}"/>
              </a:ext>
            </a:extLst>
          </p:cNvPr>
          <p:cNvSpPr/>
          <p:nvPr/>
        </p:nvSpPr>
        <p:spPr>
          <a:xfrm rot="21198688">
            <a:off x="6061191" y="2212475"/>
            <a:ext cx="3312974" cy="1526378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Gewinnung von spezialisierten Anbietern für Existenzgründer &amp; Finanzierung langfristiger denken</a:t>
            </a:r>
            <a:endParaRPr lang="de-DE" sz="16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1048E6C-C871-4713-85D1-7E3E651ABD6E}"/>
              </a:ext>
            </a:extLst>
          </p:cNvPr>
          <p:cNvSpPr/>
          <p:nvPr/>
        </p:nvSpPr>
        <p:spPr>
          <a:xfrm rot="21431284">
            <a:off x="2923247" y="2167550"/>
            <a:ext cx="3659635" cy="1619231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Spezielle Lehrmethoden für Menschen mit geringen Deutschkenntnissen, Fortbildung und Deutschkurse integriert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A418201-6792-4AF8-9E32-7E5E851E5669}"/>
              </a:ext>
            </a:extLst>
          </p:cNvPr>
          <p:cNvSpPr/>
          <p:nvPr/>
        </p:nvSpPr>
        <p:spPr>
          <a:xfrm rot="21198688">
            <a:off x="8380701" y="3441302"/>
            <a:ext cx="3822184" cy="1493100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Anerkennung &amp; Belohnung von MA, die sich aktiv fort- und weiterbilden und Kompetenzen für das Unternehmen einbringen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D503E79-E446-4917-843D-BACF16699500}"/>
              </a:ext>
            </a:extLst>
          </p:cNvPr>
          <p:cNvSpPr/>
          <p:nvPr/>
        </p:nvSpPr>
        <p:spPr>
          <a:xfrm rot="21198688">
            <a:off x="8829375" y="2030041"/>
            <a:ext cx="3118648" cy="1473241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AG: Interne bedarfsadäquate Weiterbildungsprogramme (z.B. Teilqualifizierungen)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355E8E1-BEE0-4C29-BF1D-1433DD07D38F}"/>
              </a:ext>
            </a:extLst>
          </p:cNvPr>
          <p:cNvSpPr/>
          <p:nvPr/>
        </p:nvSpPr>
        <p:spPr>
          <a:xfrm rot="21198688">
            <a:off x="3095400" y="3621435"/>
            <a:ext cx="3007018" cy="1456495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Arbeitszeitangepasste Sprach-/Integrationskurse und Weiterbildungsformate</a:t>
            </a:r>
            <a:endParaRPr lang="de-DE" sz="16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37AC2C6-1D68-492D-B912-9E23F64F8369}"/>
              </a:ext>
            </a:extLst>
          </p:cNvPr>
          <p:cNvSpPr/>
          <p:nvPr/>
        </p:nvSpPr>
        <p:spPr>
          <a:xfrm rot="21198688">
            <a:off x="9221382" y="4877841"/>
            <a:ext cx="2730743" cy="1445942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Klare Berufswegplanung mit Zielvereinbarung – durch AG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454A4F4-2A7A-4136-BA11-8E1E2B5633CD}"/>
              </a:ext>
            </a:extLst>
          </p:cNvPr>
          <p:cNvSpPr/>
          <p:nvPr/>
        </p:nvSpPr>
        <p:spPr>
          <a:xfrm>
            <a:off x="2679832" y="5175371"/>
            <a:ext cx="6607483" cy="1635937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Durchbrechung des Teufelskreises, gezwungen zu sein zu arbeiten, um Geld zu verdienen (Folge: V</a:t>
            </a:r>
            <a:r>
              <a:rPr lang="de-DE" dirty="0">
                <a:solidFill>
                  <a:schemeClr val="tx1"/>
                </a:solidFill>
              </a:rPr>
              <a:t>on Beginn an in prekären Jobs, um Geld zu verdienen und ggf. leistungsberechtigt zu werden (</a:t>
            </a:r>
            <a:r>
              <a:rPr lang="de-DE" dirty="0" err="1">
                <a:solidFill>
                  <a:schemeClr val="tx1"/>
                </a:solidFill>
              </a:rPr>
              <a:t>Aufstocker</a:t>
            </a:r>
            <a:r>
              <a:rPr lang="de-DE" dirty="0">
                <a:solidFill>
                  <a:schemeClr val="tx1"/>
                </a:solidFill>
              </a:rPr>
              <a:t>). </a:t>
            </a:r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Ausweg?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162078B-ACA4-4AF8-94E0-948E9478B161}"/>
              </a:ext>
            </a:extLst>
          </p:cNvPr>
          <p:cNvSpPr/>
          <p:nvPr/>
        </p:nvSpPr>
        <p:spPr>
          <a:xfrm rot="21198688">
            <a:off x="5676671" y="3697684"/>
            <a:ext cx="3491975" cy="1531825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Monitoring und Evaluation von Angeboten der Bildungsträger sollte neu gedacht werden (über Checklisten und einmalige Besuche hinaus</a:t>
            </a:r>
            <a:endParaRPr lang="de-DE" sz="16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61C774F-3531-4717-8071-73B1FCA4DF7B}"/>
              </a:ext>
            </a:extLst>
          </p:cNvPr>
          <p:cNvSpPr/>
          <p:nvPr/>
        </p:nvSpPr>
        <p:spPr>
          <a:xfrm rot="21198688">
            <a:off x="7971249" y="5403302"/>
            <a:ext cx="1710610" cy="1130361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Betriebliche Sozialarbeit: Austausch mit AGs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6CFE5FA-4335-4E5B-8305-1D902017D400}"/>
              </a:ext>
            </a:extLst>
          </p:cNvPr>
          <p:cNvSpPr/>
          <p:nvPr/>
        </p:nvSpPr>
        <p:spPr>
          <a:xfrm rot="21198688">
            <a:off x="2111709" y="5651759"/>
            <a:ext cx="1896832" cy="1130361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Begleitung durch Lotsen/ Paten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91A296C-FD0A-43D0-AE7A-6C5828D0AF03}"/>
              </a:ext>
            </a:extLst>
          </p:cNvPr>
          <p:cNvSpPr/>
          <p:nvPr/>
        </p:nvSpPr>
        <p:spPr>
          <a:xfrm rot="21198688">
            <a:off x="9179191" y="6087413"/>
            <a:ext cx="2983018" cy="736245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Mehr Förderung durch Gründungszuschuss 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1C8873D-7C4F-448A-A550-90E02E5979E0}"/>
              </a:ext>
            </a:extLst>
          </p:cNvPr>
          <p:cNvSpPr/>
          <p:nvPr/>
        </p:nvSpPr>
        <p:spPr>
          <a:xfrm rot="21198688">
            <a:off x="-17996" y="5843736"/>
            <a:ext cx="2539707" cy="779049"/>
          </a:xfrm>
          <a:prstGeom prst="ellipse">
            <a:avLst/>
          </a:prstGeom>
          <a:solidFill>
            <a:srgbClr val="FFCC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Mehr Vernetzung bestehender Förderinstrumente</a:t>
            </a:r>
          </a:p>
        </p:txBody>
      </p:sp>
    </p:spTree>
    <p:extLst>
      <p:ext uri="{BB962C8B-B14F-4D97-AF65-F5344CB8AC3E}">
        <p14:creationId xmlns:p14="http://schemas.microsoft.com/office/powerpoint/2010/main" val="4194395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301E4CE-3C01-4A67-B158-BD593374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84" y="386452"/>
            <a:ext cx="10705504" cy="853514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193A240-9701-4FD4-81A2-0D4E87F46AB9}"/>
              </a:ext>
            </a:extLst>
          </p:cNvPr>
          <p:cNvSpPr txBox="1">
            <a:spLocks/>
          </p:cNvSpPr>
          <p:nvPr/>
        </p:nvSpPr>
        <p:spPr>
          <a:xfrm>
            <a:off x="838200" y="1257550"/>
            <a:ext cx="10515600" cy="13233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latin typeface="BundesSans Office" panose="020B0002030500000203" pitchFamily="34" charset="0"/>
              </a:rPr>
              <a:t>4. Welche Rahmenbedingungen - in Bezug auf Deutschland – sind es, dass EU-Arbeitnehmer/innen Ihren Lebensmittelpunkt langfristig in Deutschland sehen, um hier zu leben und zu arbeiten? Nennen Sie gern Gründe aus Ihrer Praxis und Erfahrung heraus? </a:t>
            </a:r>
          </a:p>
          <a:p>
            <a:pPr algn="l"/>
            <a:endParaRPr lang="de-DE" sz="2000" dirty="0">
              <a:latin typeface="BundesSans Office" panose="020B0002030500000203" pitchFamily="34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429419A-5BB4-483E-8C0A-46743B661FD7}"/>
              </a:ext>
            </a:extLst>
          </p:cNvPr>
          <p:cNvSpPr/>
          <p:nvPr/>
        </p:nvSpPr>
        <p:spPr>
          <a:xfrm rot="21198688">
            <a:off x="218413" y="2411063"/>
            <a:ext cx="3001887" cy="1508192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Verfügbarkeit von Arbeitsplätzen und wirtschaftliche Stabilität 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1C92F47-99CE-44F9-A2E6-93A0EDAD2127}"/>
              </a:ext>
            </a:extLst>
          </p:cNvPr>
          <p:cNvSpPr/>
          <p:nvPr/>
        </p:nvSpPr>
        <p:spPr>
          <a:xfrm rot="21198688">
            <a:off x="46432" y="3809322"/>
            <a:ext cx="5557742" cy="1118026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Familienfreundliche Politik, gute Schulen, Verfügbarkeit von Betreuungseinrichtungen für Kinder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04BA6AF-BD73-432F-A433-DEB5C6ADC8E7}"/>
              </a:ext>
            </a:extLst>
          </p:cNvPr>
          <p:cNvSpPr/>
          <p:nvPr/>
        </p:nvSpPr>
        <p:spPr>
          <a:xfrm rot="21198688">
            <a:off x="9658764" y="5364714"/>
            <a:ext cx="2075761" cy="991634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Bezahlbarer Wohnraum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EC85800-F44F-427F-A0CB-6A33EAC552DD}"/>
              </a:ext>
            </a:extLst>
          </p:cNvPr>
          <p:cNvSpPr/>
          <p:nvPr/>
        </p:nvSpPr>
        <p:spPr>
          <a:xfrm rot="21198688">
            <a:off x="7321896" y="3739707"/>
            <a:ext cx="4512638" cy="1476900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Gute Arbeitsbedingungen, Arbeitszeitregelungen &amp; Schutz der Arbeitnehmerrechte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A969F34-E015-4EFF-ADA1-E700FD8E7F61}"/>
              </a:ext>
            </a:extLst>
          </p:cNvPr>
          <p:cNvSpPr/>
          <p:nvPr/>
        </p:nvSpPr>
        <p:spPr>
          <a:xfrm rot="21198688">
            <a:off x="2040336" y="5543781"/>
            <a:ext cx="2938600" cy="1096518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Wahlrecht und politische Partizipation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50BD119-8951-4B8D-8D51-9FB62298285E}"/>
              </a:ext>
            </a:extLst>
          </p:cNvPr>
          <p:cNvSpPr/>
          <p:nvPr/>
        </p:nvSpPr>
        <p:spPr>
          <a:xfrm rot="21198688">
            <a:off x="51544" y="4977108"/>
            <a:ext cx="3178754" cy="1070844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Reform des Staatsangehörigkeits-rechts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695AED5-7278-43CD-AD01-882D3F7E79DF}"/>
              </a:ext>
            </a:extLst>
          </p:cNvPr>
          <p:cNvSpPr/>
          <p:nvPr/>
        </p:nvSpPr>
        <p:spPr>
          <a:xfrm rot="21198688">
            <a:off x="2585618" y="2388425"/>
            <a:ext cx="3625095" cy="1461584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Gutes soziales Sicherungssystem (Krankenversicherung, Rente, Arbeitslosengeld)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D8CA0C8-7D8B-41EE-9038-04CB6E764F4D}"/>
              </a:ext>
            </a:extLst>
          </p:cNvPr>
          <p:cNvSpPr/>
          <p:nvPr/>
        </p:nvSpPr>
        <p:spPr>
          <a:xfrm rot="21198688">
            <a:off x="5849551" y="2398490"/>
            <a:ext cx="6233286" cy="1582763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Hohe Lebensqualität durch: gut entwickelte Infrastruktur, hochwertige Gesundheitsversorgung, Bildungseinrichtung, kulturelle Angebote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ED402F4-982B-4F03-8500-71D6D4C93402}"/>
              </a:ext>
            </a:extLst>
          </p:cNvPr>
          <p:cNvSpPr/>
          <p:nvPr/>
        </p:nvSpPr>
        <p:spPr>
          <a:xfrm rot="21198688">
            <a:off x="4578980" y="4016169"/>
            <a:ext cx="3157317" cy="1170149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Willkommenskultur aufseiten AG, Institutionen, Vereine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F0DDA3F-1939-49EF-877F-BD9D30F14348}"/>
              </a:ext>
            </a:extLst>
          </p:cNvPr>
          <p:cNvSpPr/>
          <p:nvPr/>
        </p:nvSpPr>
        <p:spPr>
          <a:xfrm rot="21198688">
            <a:off x="5259270" y="4935783"/>
            <a:ext cx="3983945" cy="1745441"/>
          </a:xfrm>
          <a:prstGeom prst="ellipse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Informationskampagnen zum Einwanderungsland DEU - in Herkunftsländern – </a:t>
            </a:r>
            <a:r>
              <a:rPr lang="de-DE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transnat</a:t>
            </a: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Kooperationen (Modellprojekt)</a:t>
            </a:r>
            <a:endParaRPr lang="de-DE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029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301E4CE-3C01-4A67-B158-BD593374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84" y="368868"/>
            <a:ext cx="10705504" cy="853514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193A240-9701-4FD4-81A2-0D4E87F46AB9}"/>
              </a:ext>
            </a:extLst>
          </p:cNvPr>
          <p:cNvSpPr txBox="1">
            <a:spLocks/>
          </p:cNvSpPr>
          <p:nvPr/>
        </p:nvSpPr>
        <p:spPr>
          <a:xfrm>
            <a:off x="838200" y="1678016"/>
            <a:ext cx="4156494" cy="22124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dirty="0">
              <a:latin typeface="BundesSans Office" panose="020B0002030500000203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062B810-E0BC-4C57-9600-D7F5C0BA24D0}"/>
              </a:ext>
            </a:extLst>
          </p:cNvPr>
          <p:cNvSpPr txBox="1">
            <a:spLocks/>
          </p:cNvSpPr>
          <p:nvPr/>
        </p:nvSpPr>
        <p:spPr>
          <a:xfrm>
            <a:off x="990600" y="1830416"/>
            <a:ext cx="4156494" cy="22124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dirty="0">
              <a:latin typeface="BundesSans Office" panose="020B0002030500000203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1F6088E-C55D-4E9D-9845-6716F4099DDF}"/>
              </a:ext>
            </a:extLst>
          </p:cNvPr>
          <p:cNvSpPr txBox="1"/>
          <p:nvPr/>
        </p:nvSpPr>
        <p:spPr>
          <a:xfrm>
            <a:off x="438371" y="1422192"/>
            <a:ext cx="4956152" cy="22006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Frage 1: Barrieren – Arbeitsmarkt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Behörden arbeiten nicht nach einem integriertem Handlungsansatz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Der EU-AN wird als „Nummer“ gedacht und „Lückenschließer von Bedarfen im Niedriglohnsektor, insb. AN aus Süd/Osteuropa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Unkenntnis des deutschen Systems und Sprachbarrieren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A347551-35A1-4864-B25B-10E18737C6A7}"/>
              </a:ext>
            </a:extLst>
          </p:cNvPr>
          <p:cNvSpPr txBox="1"/>
          <p:nvPr/>
        </p:nvSpPr>
        <p:spPr>
          <a:xfrm>
            <a:off x="5794351" y="3856726"/>
            <a:ext cx="6054749" cy="247760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Frage 4:	Rahmenbedingungen, damit langfristig EU-AN in Deutschland zu leben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Schaffung einer Willkommenskultur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Hebung potentieller Fachkräfte aus dem Niedriglohnsektor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Faire Integration, Faire Entlohnung, Faire Arbeitsbedingungen,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Bezahlbarer Wohnraum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Willkommenskultur insbesondere von Familien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Unternehmenskultur ändern – insbes. in bestimmten Branchen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b="0" dirty="0"/>
              <a:t>Bildung und Beschäftigung </a:t>
            </a:r>
            <a:r>
              <a:rPr lang="de-DE" sz="1700" b="0"/>
              <a:t>mehr EU-weit denken</a:t>
            </a:r>
            <a:endParaRPr lang="de-DE" sz="1700" b="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355B11D-BDEC-41D2-9875-44BF633AC783}"/>
              </a:ext>
            </a:extLst>
          </p:cNvPr>
          <p:cNvSpPr/>
          <p:nvPr/>
        </p:nvSpPr>
        <p:spPr>
          <a:xfrm>
            <a:off x="438371" y="3890513"/>
            <a:ext cx="4956152" cy="25853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Frage 3:  Welche Voraussetzungen für mehr Weiterbildung für EU-AN? Angelernt, Fachkraft, AG, Anreize – Fortbildung attraktiver zu machen? Anreize?</a:t>
            </a:r>
          </a:p>
          <a:p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Das vielfältige und breite Bildungsangebot auf die spezifischen Bedarfe von EU-AN / Migranten neu ausrichten</a:t>
            </a:r>
          </a:p>
          <a:p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Raum für Fortbildung, Sprachkurse und Beratung schaffen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E8B9746-5126-4BC4-B141-7B942E9909EA}"/>
              </a:ext>
            </a:extLst>
          </p:cNvPr>
          <p:cNvSpPr txBox="1"/>
          <p:nvPr/>
        </p:nvSpPr>
        <p:spPr>
          <a:xfrm>
            <a:off x="5753099" y="1398386"/>
            <a:ext cx="6096002" cy="223138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Frage 2: 	Instrumente Bund, Länder, Beratungsstellen – um langfristig Fachkräfte aus der EU zu gewinnen? Practice, Eigene Ideen)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Politischer Dialog zur vertieften Internationalisierung von Strukturen in den Bereichen Bildung, Sprache, Behörden, Vereine,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Vertiefte Begleitung des Umbaus bestehender Strukturen (Modellprojekte mit dem Ziel der Verankerung, </a:t>
            </a:r>
            <a:r>
              <a:rPr lang="de-DE" sz="1700" dirty="0" err="1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Good</a:t>
            </a:r>
            <a:r>
              <a:rPr lang="de-DE" sz="1700" dirty="0">
                <a:solidFill>
                  <a:srgbClr val="000000"/>
                </a:solidFill>
                <a:latin typeface="BundesSans Office" panose="020B0002030500000203" pitchFamily="34" charset="0"/>
                <a:cs typeface="Times New Roman" panose="02020603050405020304" pitchFamily="18" charset="0"/>
              </a:rPr>
              <a:t> Practice)</a:t>
            </a:r>
          </a:p>
        </p:txBody>
      </p:sp>
    </p:spTree>
    <p:extLst>
      <p:ext uri="{BB962C8B-B14F-4D97-AF65-F5344CB8AC3E}">
        <p14:creationId xmlns:p14="http://schemas.microsoft.com/office/powerpoint/2010/main" val="4111343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951</Words>
  <Application>Microsoft Office PowerPoint</Application>
  <PresentationFormat>Breitbild</PresentationFormat>
  <Paragraphs>90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BundesSans Office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Krüger, Christine</dc:creator>
  <cp:lastModifiedBy>Krüger, Christine</cp:lastModifiedBy>
  <cp:revision>63</cp:revision>
  <dcterms:created xsi:type="dcterms:W3CDTF">2023-11-21T21:02:12Z</dcterms:created>
  <dcterms:modified xsi:type="dcterms:W3CDTF">2023-11-30T08:56:24Z</dcterms:modified>
</cp:coreProperties>
</file>